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8" r:id="rId4"/>
    <p:sldId id="257" r:id="rId5"/>
    <p:sldId id="260" r:id="rId6"/>
    <p:sldId id="259" r:id="rId7"/>
    <p:sldId id="261" r:id="rId8"/>
    <p:sldId id="262" r:id="rId9"/>
    <p:sldId id="263" r:id="rId10"/>
    <p:sldId id="264" r:id="rId11"/>
    <p:sldId id="265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>
      <p:cViewPr varScale="1">
        <p:scale>
          <a:sx n="87" d="100"/>
          <a:sy n="87" d="100"/>
        </p:scale>
        <p:origin x="43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FC6F16-3347-4D6C-B8BA-76B97CBF87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E7A6952-CBDB-4EA8-A8EC-49B3DF7D1B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126C5B7-15B9-45F8-B3BC-E6C9A278B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6BCA7-0189-4087-B109-BFA12963E79F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B9B064-2765-49F0-9987-E73CC56EE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396F43-EF8B-4782-A242-97FBF0E73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B47C1-0350-4C11-BCBC-C0A6147C3C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7453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1711F9-9E24-4FE7-AA20-745CA1497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AB6F378-FD0D-4515-946D-3F2F2D3BBE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895B118-6083-43A1-8FF9-2BFF2C216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6BCA7-0189-4087-B109-BFA12963E79F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5B1462-B8FF-4BE3-B73F-650A375DD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2B7D1A-CEF2-4F54-B5AC-FFE94D383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B47C1-0350-4C11-BCBC-C0A6147C3C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0238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E641CD7-FCFC-475D-B8B3-44B6442299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9810677-E599-4631-B904-F24182179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A85F66-584D-4A17-A3A9-816AED17C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6BCA7-0189-4087-B109-BFA12963E79F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A40397-0678-46FA-A0AC-3E4A553B8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A21D68-0D38-4505-AA91-01B006F0A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B47C1-0350-4C11-BCBC-C0A6147C3C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6089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D4DF89-BA0A-4F54-920E-A10BABF4D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E96CB1-F75A-4F93-8CCE-2D68A3799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4A532FF-D82C-419D-86C8-9D4150AC1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6BCA7-0189-4087-B109-BFA12963E79F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6EBCD69-32F2-4A65-8AEE-CBE03D22C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FFD3FE-9931-4923-938C-5FB4497B7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B47C1-0350-4C11-BCBC-C0A6147C3C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6741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032270-9612-44A0-B7DA-FC206AD9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3C927F8-DD75-4C54-9EB2-45A90A71E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518A765-E43F-4793-8024-3E12CDE41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6BCA7-0189-4087-B109-BFA12963E79F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3D67137-3221-41B0-BB92-9BB168EDC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7E183E-0FEB-46EB-98DB-371156040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B47C1-0350-4C11-BCBC-C0A6147C3C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7557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1C1720-31D5-4110-8182-3C7E14ACC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DFD309-4265-42AD-805B-170FC128F1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AB87221-420F-4E93-A3AF-523F9FF87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5B76E58-300B-427A-8EAF-A63D51F5F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6BCA7-0189-4087-B109-BFA12963E79F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B7E86A4-EB4A-4BD0-992D-ACF0CB363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8043C00-EC8E-4306-BFA3-B9A3913BB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B47C1-0350-4C11-BCBC-C0A6147C3C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4050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F64074-1107-4AB1-8C31-3474304A7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9AF90B2-AE95-48F3-964C-ADE807AEA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88FB165-55F5-4A28-8DD7-359928FF31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7586617-410E-4C90-B837-6D8D47807C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5EC6C15-D8EB-4705-A738-4903369F83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A5CBE2E-B810-4F03-9553-C75E23B06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6BCA7-0189-4087-B109-BFA12963E79F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D0EC4B-E5FD-45EB-A00A-7F93A6BEC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1817247-7FE4-4646-954B-B88B9A6A6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B47C1-0350-4C11-BCBC-C0A6147C3C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9438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DCC2D0-FCC5-4094-BF01-F417B4F3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0940808-10FA-490A-B68B-1E66E05D3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6BCA7-0189-4087-B109-BFA12963E79F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533219F-A96F-4183-91A9-0455BEA4D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F681886-409E-4A3D-8BC2-AD205FB10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B47C1-0350-4C11-BCBC-C0A6147C3C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2688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AC11CE2-5350-44E1-9730-7BF75F235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6BCA7-0189-4087-B109-BFA12963E79F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9E4BE93-AC4E-41F9-90C9-D058C242B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983279E-FC43-43EC-A5BF-EA94D8AE9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B47C1-0350-4C11-BCBC-C0A6147C3C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1713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0DCFB2-A8E8-4FF1-8172-BB61922E7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DC7752-89A0-47A8-8ABC-AC956CC63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B43B8C3-C29B-42C0-958F-EBCCB6DC88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095C41F-01F6-4A42-A883-F885F7946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6BCA7-0189-4087-B109-BFA12963E79F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770D77-8985-4806-9664-A00BA9FD2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347BBE3-2B09-4767-9DA2-D59B4B299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B47C1-0350-4C11-BCBC-C0A6147C3C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9686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2D5542-65C7-4B3B-BFAC-410DD8C3F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7E180BB-DEB7-44EC-8EE9-D358299A59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C791706-CEDC-4B15-A5C3-0900E1C190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4B39977-76DF-4E19-9EF0-695EB348A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6BCA7-0189-4087-B109-BFA12963E79F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EB4071B-DBE1-4EAB-B443-B598868D1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0AAA730-AB1C-4DB0-82C4-BB1A2D365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B47C1-0350-4C11-BCBC-C0A6147C3C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858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3342ED-8A66-4111-9912-43312BD98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E672163-9A3E-4FBE-A9EA-CB3C0592A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0286E33-DAB9-44D9-A1DE-606449D71F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56BCA7-0189-4087-B109-BFA12963E79F}" type="datetimeFigureOut">
              <a:rPr lang="ru-RU" smtClean="0"/>
              <a:t>29.02.2024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F3F282-7A45-412B-AE1E-7695BEAED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DEE8D9C-E14A-4242-826C-AA2A5E03B8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B47C1-0350-4C11-BCBC-C0A6147C3C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2027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microsoft.com/office/2007/relationships/hdphoto" Target="../media/hdphoto3.wdp"/><Relationship Id="rId7" Type="http://schemas.openxmlformats.org/officeDocument/2006/relationships/image" Target="../media/image15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9" Type="http://schemas.openxmlformats.org/officeDocument/2006/relationships/slide" Target="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11.xml"/><Relationship Id="rId3" Type="http://schemas.openxmlformats.org/officeDocument/2006/relationships/slide" Target="slide5.xml"/><Relationship Id="rId7" Type="http://schemas.openxmlformats.org/officeDocument/2006/relationships/slide" Target="slide17.xml"/><Relationship Id="rId12" Type="http://schemas.openxmlformats.org/officeDocument/2006/relationships/slide" Target="slide18.xml"/><Relationship Id="rId17" Type="http://schemas.openxmlformats.org/officeDocument/2006/relationships/slide" Target="slide15.xml"/><Relationship Id="rId2" Type="http://schemas.openxmlformats.org/officeDocument/2006/relationships/slide" Target="slide4.xml"/><Relationship Id="rId16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slide" Target="slide10.xml"/><Relationship Id="rId5" Type="http://schemas.openxmlformats.org/officeDocument/2006/relationships/slide" Target="slide13.xml"/><Relationship Id="rId15" Type="http://schemas.openxmlformats.org/officeDocument/2006/relationships/slide" Target="slide20.xml"/><Relationship Id="rId10" Type="http://schemas.openxmlformats.org/officeDocument/2006/relationships/slide" Target="slide8.xml"/><Relationship Id="rId4" Type="http://schemas.openxmlformats.org/officeDocument/2006/relationships/slide" Target="slide12.xml"/><Relationship Id="rId9" Type="http://schemas.openxmlformats.org/officeDocument/2006/relationships/slide" Target="slide7.xml"/><Relationship Id="rId14" Type="http://schemas.openxmlformats.org/officeDocument/2006/relationships/slide" Target="slide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slide" Target="slide3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>
            <a:extLst>
              <a:ext uri="{FF2B5EF4-FFF2-40B4-BE49-F238E27FC236}">
                <a16:creationId xmlns:a16="http://schemas.microsoft.com/office/drawing/2014/main" id="{5A4D0663-0FA8-4D7A-B1A9-412537EFBF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9000"/>
                    </a14:imgEffect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96" t="-24136" r="96" b="58151"/>
          <a:stretch/>
        </p:blipFill>
        <p:spPr bwMode="auto">
          <a:xfrm>
            <a:off x="0" y="3640015"/>
            <a:ext cx="12192000" cy="321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0FCA64D1-649E-4B1F-AA03-1FF7144BF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9000"/>
                    </a14:imgEffect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DAF8ED5-ED40-4FF3-8F70-137922953C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9456" y="2718155"/>
            <a:ext cx="10188624" cy="1655762"/>
          </a:xfrm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chemeClr val="bg1"/>
                </a:solidFill>
              </a:rPr>
              <a:t>Разработка электронного контента на тему: </a:t>
            </a:r>
            <a:r>
              <a:rPr lang="en-US" sz="3600" b="1" dirty="0">
                <a:solidFill>
                  <a:schemeClr val="bg1"/>
                </a:solidFill>
              </a:rPr>
              <a:t>“</a:t>
            </a:r>
            <a:r>
              <a:rPr lang="ru-RU" sz="3600" b="1" dirty="0">
                <a:solidFill>
                  <a:schemeClr val="bg1"/>
                </a:solidFill>
              </a:rPr>
              <a:t>Развитие стриминговой платформы </a:t>
            </a:r>
            <a:r>
              <a:rPr lang="en-US" sz="3600" b="1" dirty="0">
                <a:solidFill>
                  <a:schemeClr val="bg1"/>
                </a:solidFill>
              </a:rPr>
              <a:t>VK Play”</a:t>
            </a:r>
            <a:endParaRPr lang="ru-RU" sz="3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568E4D-D461-4D74-B88D-70ADAB64F6B8}"/>
              </a:ext>
            </a:extLst>
          </p:cNvPr>
          <p:cNvSpPr txBox="1"/>
          <p:nvPr/>
        </p:nvSpPr>
        <p:spPr>
          <a:xfrm>
            <a:off x="9263844" y="5807895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</a:rPr>
              <a:t>Буц Игорь. АДЭУ-211</a:t>
            </a:r>
          </a:p>
        </p:txBody>
      </p:sp>
    </p:spTree>
    <p:extLst>
      <p:ext uri="{BB962C8B-B14F-4D97-AF65-F5344CB8AC3E}">
        <p14:creationId xmlns:p14="http://schemas.microsoft.com/office/powerpoint/2010/main" val="3927212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files.vgtimes.ru/posts/2015-05/1432297851_maxresdefault.jp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5000"/>
                    </a14:imgEffect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119336" y="10677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bg1"/>
                </a:solidFill>
              </a:rPr>
              <a:t>2005-2015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Самые крупные разработчики стали выпускать кроссплатформенные проекты сразу на различные игровые платформы для лучшей окупаемости, стало появляться всё больше </a:t>
            </a:r>
            <a:r>
              <a:rPr lang="ru-RU" dirty="0" err="1">
                <a:solidFill>
                  <a:schemeClr val="bg1"/>
                </a:solidFill>
              </a:rPr>
              <a:t>инди</a:t>
            </a:r>
            <a:r>
              <a:rPr lang="ru-RU" dirty="0">
                <a:solidFill>
                  <a:schemeClr val="bg1"/>
                </a:solidFill>
              </a:rPr>
              <a:t>-студий, черпающих средства на </a:t>
            </a:r>
            <a:r>
              <a:rPr lang="ru-RU" dirty="0" err="1">
                <a:solidFill>
                  <a:schemeClr val="bg1"/>
                </a:solidFill>
              </a:rPr>
              <a:t>краудфайндинге</a:t>
            </a:r>
            <a:r>
              <a:rPr lang="ru-RU" dirty="0">
                <a:solidFill>
                  <a:schemeClr val="bg1"/>
                </a:solidFill>
              </a:rPr>
              <a:t> (сборе пожертвований у потенциальных игроков на специально созданных для этого площадках). Создание детализированных игр становится все больше</a:t>
            </a:r>
            <a:r>
              <a:rPr lang="en-US" dirty="0">
                <a:solidFill>
                  <a:schemeClr val="bg1"/>
                </a:solidFill>
              </a:rPr>
              <a:t> c </a:t>
            </a:r>
            <a:r>
              <a:rPr lang="ru-RU" dirty="0">
                <a:solidFill>
                  <a:schemeClr val="bg1"/>
                </a:solidFill>
              </a:rPr>
              <a:t>использованием современных игровых движков.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54" y="3783472"/>
            <a:ext cx="4793267" cy="2849112"/>
          </a:xfrm>
          <a:prstGeom prst="parallelogram">
            <a:avLst/>
          </a:prstGeom>
        </p:spPr>
      </p:pic>
      <p:pic>
        <p:nvPicPr>
          <p:cNvPr id="3076" name="Picture 4" descr="https://images.squarespace-cdn.com/content/v1/5c4f9c40f8370a0dd9949a42/1580192739351-4D5LTZVIPP49VUF3P584/doompc1.jpg?format=2500w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80490" flipH="1">
            <a:off x="3995265" y="4076995"/>
            <a:ext cx="1881153" cy="2264463"/>
          </a:xfrm>
          <a:prstGeom prst="rtTriangl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cdn.ag.ru/media/screenshots/12f/12fd53ece6e9005f763a0efb8e110d2c.jpg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360479">
            <a:off x="4461210" y="3562555"/>
            <a:ext cx="3450624" cy="2267078"/>
          </a:xfrm>
          <a:prstGeom prst="triangle">
            <a:avLst>
              <a:gd name="adj" fmla="val 6631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pirategames.ru/uploads/posts/2020-12/1609125046_tomb-raider-screen-2.jpg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880" y="5704840"/>
            <a:ext cx="2230120" cy="994616"/>
          </a:xfrm>
          <a:prstGeom prst="triangle">
            <a:avLst>
              <a:gd name="adj" fmla="val 7989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www.digiseller.ru/preview/497068/p1_2181489_77321fc2.jpg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340" y="3429000"/>
            <a:ext cx="4985502" cy="3270456"/>
          </a:xfrm>
          <a:prstGeom prst="parallelogram">
            <a:avLst>
              <a:gd name="adj" fmla="val 3512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Стрелка: вправо 8">
            <a:hlinkClick r:id="rId9" action="ppaction://hlinksldjump"/>
            <a:extLst>
              <a:ext uri="{FF2B5EF4-FFF2-40B4-BE49-F238E27FC236}">
                <a16:creationId xmlns:a16="http://schemas.microsoft.com/office/drawing/2014/main" id="{BEBB7CE6-750E-46D9-97DD-2EACC8798CA9}"/>
              </a:ext>
            </a:extLst>
          </p:cNvPr>
          <p:cNvSpPr/>
          <p:nvPr/>
        </p:nvSpPr>
        <p:spPr>
          <a:xfrm flipH="1">
            <a:off x="11031521" y="211576"/>
            <a:ext cx="64807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717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310662" y="19904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AAA-игры — это </a:t>
            </a:r>
            <a:r>
              <a:rPr lang="ru-RU" b="1" dirty="0">
                <a:solidFill>
                  <a:schemeClr val="bg1"/>
                </a:solidFill>
              </a:rPr>
              <a:t>высокобюджетные проекты, которые требуют много времени на разработку, много денег, много технических и человеческих ресурсов</a:t>
            </a:r>
            <a:r>
              <a:rPr lang="ru-RU" dirty="0">
                <a:solidFill>
                  <a:schemeClr val="bg1"/>
                </a:solidFill>
              </a:rPr>
              <a:t>. Собственно, эти три требования на английском тоже могут стать одной из (шуточных) трактовок AAA: a </a:t>
            </a:r>
            <a:r>
              <a:rPr lang="ru-RU" dirty="0" err="1">
                <a:solidFill>
                  <a:schemeClr val="bg1"/>
                </a:solidFill>
              </a:rPr>
              <a:t>lot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of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money</a:t>
            </a:r>
            <a:r>
              <a:rPr lang="ru-RU" dirty="0">
                <a:solidFill>
                  <a:schemeClr val="bg1"/>
                </a:solidFill>
              </a:rPr>
              <a:t>, a </a:t>
            </a:r>
            <a:r>
              <a:rPr lang="ru-RU" dirty="0" err="1">
                <a:solidFill>
                  <a:schemeClr val="bg1"/>
                </a:solidFill>
              </a:rPr>
              <a:t>lot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of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time</a:t>
            </a:r>
            <a:r>
              <a:rPr lang="ru-RU" dirty="0">
                <a:solidFill>
                  <a:schemeClr val="bg1"/>
                </a:solidFill>
              </a:rPr>
              <a:t>, a </a:t>
            </a:r>
            <a:r>
              <a:rPr lang="ru-RU" dirty="0" err="1">
                <a:solidFill>
                  <a:schemeClr val="bg1"/>
                </a:solidFill>
              </a:rPr>
              <a:t>lot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of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resources</a:t>
            </a:r>
            <a:r>
              <a:rPr lang="ru-RU" dirty="0">
                <a:solidFill>
                  <a:schemeClr val="bg1"/>
                </a:solidFill>
              </a:rPr>
              <a:t> — много денег, много времени, много ресурсов.</a:t>
            </a:r>
          </a:p>
        </p:txBody>
      </p:sp>
      <p:pic>
        <p:nvPicPr>
          <p:cNvPr id="6146" name="Picture 2" descr="https://files.vgtimes.ru/download/posts/2021-01/1611219941_751-1609862907-317224883.jp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633" y="2743200"/>
            <a:ext cx="4880551" cy="274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3dnews.ru/assets/external/illustrations/2023/08/24/1091999/1.jp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82" y="3210629"/>
            <a:ext cx="5296274" cy="297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Стрелка: вправо 4">
            <a:hlinkClick r:id="rId4" action="ppaction://hlinksldjump"/>
            <a:extLst>
              <a:ext uri="{FF2B5EF4-FFF2-40B4-BE49-F238E27FC236}">
                <a16:creationId xmlns:a16="http://schemas.microsoft.com/office/drawing/2014/main" id="{250B313B-40FB-4647-9AEA-F95BB7768095}"/>
              </a:ext>
            </a:extLst>
          </p:cNvPr>
          <p:cNvSpPr/>
          <p:nvPr/>
        </p:nvSpPr>
        <p:spPr>
          <a:xfrm flipH="1">
            <a:off x="11031521" y="211576"/>
            <a:ext cx="64807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5074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263352" y="1772816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Сменный носитель информации, используемый для многократной записи и хранения данных. Представляет собой гибкий пластиковый диск, покрытый </a:t>
            </a:r>
            <a:r>
              <a:rPr lang="ru-RU" dirty="0" err="1">
                <a:solidFill>
                  <a:schemeClr val="bg1"/>
                </a:solidFill>
              </a:rPr>
              <a:t>ферромагнитным</a:t>
            </a:r>
            <a:r>
              <a:rPr lang="ru-RU" dirty="0">
                <a:solidFill>
                  <a:schemeClr val="bg1"/>
                </a:solidFill>
              </a:rPr>
              <a:t> слоем и помещённый в защитный корпус из пластика. Считывание или запись данных с дискет производится посредством специального устройства — дисковода</a:t>
            </a:r>
            <a:r>
              <a:rPr lang="en-US" dirty="0">
                <a:solidFill>
                  <a:schemeClr val="bg1"/>
                </a:solidFill>
              </a:rPr>
              <a:t>; </a:t>
            </a:r>
            <a:r>
              <a:rPr lang="ru-RU" dirty="0">
                <a:solidFill>
                  <a:schemeClr val="bg1"/>
                </a:solidFill>
              </a:rPr>
              <a:t>в отечественной индустрии также использовался термин «накопитель (на) гибких магнитных дисках» 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Дискеты имели массовое распространение с 1970-х и до начала 2000-х годов, придя на смену магнитным лентам и перфокартам. В конце XX века дискеты начали уступать более ёмким оптическим дискам </a:t>
            </a:r>
            <a:r>
              <a:rPr lang="ru-RU" b="1" dirty="0">
                <a:solidFill>
                  <a:schemeClr val="bg1"/>
                </a:solidFill>
              </a:rPr>
              <a:t>CD-R</a:t>
            </a:r>
            <a:r>
              <a:rPr lang="ru-RU" dirty="0">
                <a:solidFill>
                  <a:schemeClr val="bg1"/>
                </a:solidFill>
              </a:rPr>
              <a:t> и CD-RW, а в XXI веке — и более удобным </a:t>
            </a:r>
            <a:r>
              <a:rPr lang="ru-RU" dirty="0" err="1">
                <a:solidFill>
                  <a:schemeClr val="bg1"/>
                </a:solidFill>
              </a:rPr>
              <a:t>флеш</a:t>
            </a:r>
            <a:r>
              <a:rPr lang="ru-RU" dirty="0">
                <a:solidFill>
                  <a:schemeClr val="bg1"/>
                </a:solidFill>
              </a:rPr>
              <a:t>-накопителям.</a:t>
            </a:r>
          </a:p>
        </p:txBody>
      </p:sp>
      <p:sp>
        <p:nvSpPr>
          <p:cNvPr id="5" name="Стрелка: вправо 4">
            <a:hlinkClick r:id="rId2" action="ppaction://hlinksldjump"/>
            <a:extLst>
              <a:ext uri="{FF2B5EF4-FFF2-40B4-BE49-F238E27FC236}">
                <a16:creationId xmlns:a16="http://schemas.microsoft.com/office/drawing/2014/main" id="{250B313B-40FB-4647-9AEA-F95BB7768095}"/>
              </a:ext>
            </a:extLst>
          </p:cNvPr>
          <p:cNvSpPr/>
          <p:nvPr/>
        </p:nvSpPr>
        <p:spPr>
          <a:xfrm flipH="1">
            <a:off x="11031521" y="211576"/>
            <a:ext cx="64807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1127448" y="548680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Дискеты и 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CD-R</a:t>
            </a:r>
            <a:endParaRPr lang="ru-RU" sz="2400" b="1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257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310662" y="199048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err="1">
                <a:solidFill>
                  <a:schemeClr val="bg1"/>
                </a:solidFill>
              </a:rPr>
              <a:t>Steam</a:t>
            </a:r>
            <a:r>
              <a:rPr lang="ru-RU" dirty="0">
                <a:solidFill>
                  <a:schemeClr val="bg1"/>
                </a:solidFill>
              </a:rPr>
              <a:t> — онлайн-сервис цифрового распространения компьютерных игр и программ, разработанный и поддерживаемый компанией </a:t>
            </a:r>
            <a:r>
              <a:rPr lang="ru-RU" dirty="0" err="1">
                <a:solidFill>
                  <a:schemeClr val="bg1"/>
                </a:solidFill>
              </a:rPr>
              <a:t>Valve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r>
              <a:rPr lang="ru-RU" dirty="0" err="1">
                <a:solidFill>
                  <a:schemeClr val="bg1"/>
                </a:solidFill>
              </a:rPr>
              <a:t>Steam</a:t>
            </a:r>
            <a:r>
              <a:rPr lang="ru-RU" dirty="0">
                <a:solidFill>
                  <a:schemeClr val="bg1"/>
                </a:solidFill>
              </a:rPr>
              <a:t> выполняет роль: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средства технической защиты авторских прав,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платформы для многопользовательских игр и потокового вещания,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социальной сети для игроков.</a:t>
            </a:r>
          </a:p>
          <a:p>
            <a:r>
              <a:rPr lang="ru-RU" dirty="0">
                <a:solidFill>
                  <a:schemeClr val="bg1"/>
                </a:solidFill>
              </a:rPr>
              <a:t>Программный клиент </a:t>
            </a:r>
            <a:r>
              <a:rPr lang="ru-RU" dirty="0" err="1">
                <a:solidFill>
                  <a:schemeClr val="bg1"/>
                </a:solidFill>
              </a:rPr>
              <a:t>Steam</a:t>
            </a:r>
            <a:r>
              <a:rPr lang="ru-RU" dirty="0">
                <a:solidFill>
                  <a:schemeClr val="bg1"/>
                </a:solidFill>
              </a:rPr>
              <a:t> также обеспечивает: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установку и регулярное обновление игр,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облачные сохранения игр,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текстовую и голосовую связь между игроками.</a:t>
            </a:r>
          </a:p>
          <a:p>
            <a:pPr marL="0" indent="0">
              <a:buNone/>
            </a:pP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Стрелка: вправо 4">
            <a:hlinkClick r:id="rId2" action="ppaction://hlinksldjump"/>
            <a:extLst>
              <a:ext uri="{FF2B5EF4-FFF2-40B4-BE49-F238E27FC236}">
                <a16:creationId xmlns:a16="http://schemas.microsoft.com/office/drawing/2014/main" id="{250B313B-40FB-4647-9AEA-F95BB7768095}"/>
              </a:ext>
            </a:extLst>
          </p:cNvPr>
          <p:cNvSpPr/>
          <p:nvPr/>
        </p:nvSpPr>
        <p:spPr>
          <a:xfrm flipH="1">
            <a:off x="11031521" y="211576"/>
            <a:ext cx="64807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https://steamuserimages-a.akamaihd.net/ugc/999142207293819340/C21F6933E8A3A82E2462B817559EA96222BFC882/?imw=512&amp;amp;imh=512&amp;amp;ima=fit&amp;amp;impolicy=Letterbox&amp;amp;imcolor=%23000000&amp;amp;letterbox=true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264" y="3356992"/>
            <a:ext cx="3018656" cy="301865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845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335360" y="177281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С учетом развития и постепенной доступностью VR-технологий многие крупные игровые компании уходят в эту отрасль для создания новых проектов: некоторые крупные игры стали получать поддержку VR для завлечения новой аудитории (</a:t>
            </a:r>
            <a:r>
              <a:rPr lang="ru-RU" dirty="0" err="1">
                <a:solidFill>
                  <a:schemeClr val="bg1"/>
                </a:solidFill>
              </a:rPr>
              <a:t>Resident</a:t>
            </a:r>
            <a:r>
              <a:rPr lang="ru-RU" dirty="0">
                <a:solidFill>
                  <a:schemeClr val="bg1"/>
                </a:solidFill>
              </a:rPr>
              <a:t> Evil7, </a:t>
            </a:r>
            <a:r>
              <a:rPr lang="ru-RU" dirty="0" err="1">
                <a:solidFill>
                  <a:schemeClr val="bg1"/>
                </a:solidFill>
              </a:rPr>
              <a:t>Grand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Turismo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Sport</a:t>
            </a:r>
            <a:r>
              <a:rPr lang="ru-RU" dirty="0">
                <a:solidFill>
                  <a:schemeClr val="bg1"/>
                </a:solidFill>
              </a:rPr>
              <a:t>); а другие стали чисто эксклюзивами для платформы виртуальной реальности (</a:t>
            </a:r>
            <a:r>
              <a:rPr lang="ru-RU" dirty="0" err="1">
                <a:solidFill>
                  <a:schemeClr val="bg1"/>
                </a:solidFill>
              </a:rPr>
              <a:t>Half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Life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Alyx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ru-RU" dirty="0" err="1">
                <a:solidFill>
                  <a:schemeClr val="bg1"/>
                </a:solidFill>
              </a:rPr>
              <a:t>Boneworks</a:t>
            </a:r>
            <a:r>
              <a:rPr lang="ru-RU" dirty="0">
                <a:solidFill>
                  <a:schemeClr val="bg1"/>
                </a:solidFill>
              </a:rPr>
              <a:t>). Появились полноценные конкурирующие между собой устройства для доступа к VR: HTC VIVE, </a:t>
            </a:r>
            <a:r>
              <a:rPr lang="ru-RU" dirty="0" err="1">
                <a:solidFill>
                  <a:schemeClr val="bg1"/>
                </a:solidFill>
              </a:rPr>
              <a:t>Playstation</a:t>
            </a:r>
            <a:r>
              <a:rPr lang="ru-RU" dirty="0">
                <a:solidFill>
                  <a:schemeClr val="bg1"/>
                </a:solidFill>
              </a:rPr>
              <a:t> VR, </a:t>
            </a:r>
            <a:r>
              <a:rPr lang="ru-RU" dirty="0" err="1">
                <a:solidFill>
                  <a:schemeClr val="bg1"/>
                </a:solidFill>
              </a:rPr>
              <a:t>Oculus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Rift</a:t>
            </a:r>
            <a:r>
              <a:rPr lang="ru-RU" dirty="0">
                <a:solidFill>
                  <a:schemeClr val="bg1"/>
                </a:solidFill>
              </a:rPr>
              <a:t> и многие другие. Технологии сделали серьезный шаг вперед и в будущем мы увидим еще ни мало достижений в этой области.</a:t>
            </a:r>
          </a:p>
        </p:txBody>
      </p:sp>
      <p:sp>
        <p:nvSpPr>
          <p:cNvPr id="5" name="Стрелка: вправо 4">
            <a:hlinkClick r:id="rId2" action="ppaction://hlinksldjump"/>
            <a:extLst>
              <a:ext uri="{FF2B5EF4-FFF2-40B4-BE49-F238E27FC236}">
                <a16:creationId xmlns:a16="http://schemas.microsoft.com/office/drawing/2014/main" id="{250B313B-40FB-4647-9AEA-F95BB7768095}"/>
              </a:ext>
            </a:extLst>
          </p:cNvPr>
          <p:cNvSpPr/>
          <p:nvPr/>
        </p:nvSpPr>
        <p:spPr>
          <a:xfrm flipH="1">
            <a:off x="11031521" y="211576"/>
            <a:ext cx="64807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983432" y="548680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VR </a:t>
            </a:r>
            <a:r>
              <a:rPr lang="ru-RU" sz="2800" b="1" dirty="0">
                <a:solidFill>
                  <a:schemeClr val="bg1"/>
                </a:solidFill>
              </a:rPr>
              <a:t>и Дополненная реальность</a:t>
            </a:r>
          </a:p>
        </p:txBody>
      </p:sp>
    </p:spTree>
    <p:extLst>
      <p:ext uri="{BB962C8B-B14F-4D97-AF65-F5344CB8AC3E}">
        <p14:creationId xmlns:p14="http://schemas.microsoft.com/office/powerpoint/2010/main" val="2906072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335360" y="177281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err="1">
                <a:solidFill>
                  <a:schemeClr val="bg1"/>
                </a:solidFill>
              </a:rPr>
              <a:t>Нэкстген</a:t>
            </a:r>
            <a:r>
              <a:rPr lang="ru-RU" dirty="0">
                <a:solidFill>
                  <a:schemeClr val="bg1"/>
                </a:solidFill>
              </a:rPr>
              <a:t>" в переводе - "</a:t>
            </a:r>
            <a:r>
              <a:rPr lang="ru-RU" b="1" dirty="0">
                <a:solidFill>
                  <a:schemeClr val="bg1"/>
                </a:solidFill>
              </a:rPr>
              <a:t>Следующее поколение</a:t>
            </a:r>
            <a:r>
              <a:rPr lang="ru-RU" dirty="0">
                <a:solidFill>
                  <a:schemeClr val="bg1"/>
                </a:solidFill>
              </a:rPr>
              <a:t>". В игровой индустрии этим термином обозначают проекты, в которых определенный аспект является лучшим, чем у любых других игр. Чаще всего это графические составляющие: Освещение, качество моделек, анимации, эффекты, картинка в целом.</a:t>
            </a:r>
          </a:p>
        </p:txBody>
      </p:sp>
      <p:sp>
        <p:nvSpPr>
          <p:cNvPr id="5" name="Стрелка: вправо 4">
            <a:hlinkClick r:id="rId2" action="ppaction://hlinksldjump"/>
            <a:extLst>
              <a:ext uri="{FF2B5EF4-FFF2-40B4-BE49-F238E27FC236}">
                <a16:creationId xmlns:a16="http://schemas.microsoft.com/office/drawing/2014/main" id="{250B313B-40FB-4647-9AEA-F95BB7768095}"/>
              </a:ext>
            </a:extLst>
          </p:cNvPr>
          <p:cNvSpPr/>
          <p:nvPr/>
        </p:nvSpPr>
        <p:spPr>
          <a:xfrm flipH="1">
            <a:off x="11031521" y="211576"/>
            <a:ext cx="64807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983432" y="548680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Next Gen</a:t>
            </a:r>
            <a:endParaRPr lang="ru-RU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91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5800" y="373807"/>
            <a:ext cx="6083876" cy="3055193"/>
          </a:xfrm>
          <a:prstGeom prst="rect">
            <a:avLst/>
          </a:prstGeom>
        </p:spPr>
      </p:pic>
      <p:sp>
        <p:nvSpPr>
          <p:cNvPr id="5" name="Стрелка: вправо 4">
            <a:hlinkClick r:id="rId3" action="ppaction://hlinksldjump"/>
            <a:extLst>
              <a:ext uri="{FF2B5EF4-FFF2-40B4-BE49-F238E27FC236}">
                <a16:creationId xmlns:a16="http://schemas.microsoft.com/office/drawing/2014/main" id="{250B313B-40FB-4647-9AEA-F95BB7768095}"/>
              </a:ext>
            </a:extLst>
          </p:cNvPr>
          <p:cNvSpPr/>
          <p:nvPr/>
        </p:nvSpPr>
        <p:spPr>
          <a:xfrm flipH="1">
            <a:off x="11031521" y="211576"/>
            <a:ext cx="64807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551384" y="382014"/>
            <a:ext cx="1607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Магазин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35360" y="1340768"/>
            <a:ext cx="381642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S Text"/>
              </a:rPr>
              <a:t>Магазин в VK </a:t>
            </a:r>
            <a:r>
              <a:rPr lang="ru-RU" dirty="0" err="1">
                <a:solidFill>
                  <a:schemeClr val="bg1"/>
                </a:solidFill>
                <a:latin typeface="YS Text"/>
              </a:rPr>
              <a:t>Play</a:t>
            </a:r>
            <a:r>
              <a:rPr lang="ru-RU" dirty="0">
                <a:solidFill>
                  <a:schemeClr val="bg1"/>
                </a:solidFill>
                <a:latin typeface="YS Text"/>
              </a:rPr>
              <a:t> - это платформа для продажи цифровых товаров и услуг, разработанная компанией VK. Это виртуальный рынок, где пользователи могут покупать и продавать различные виды контента, такие как игры, программное обеспечение, подписки на сервисы и многое другое.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4295800" y="4365104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YS Text"/>
              </a:rPr>
              <a:t>Магазин VK </a:t>
            </a:r>
            <a:r>
              <a:rPr lang="ru-RU" dirty="0" err="1">
                <a:solidFill>
                  <a:schemeClr val="bg1"/>
                </a:solidFill>
                <a:latin typeface="YS Text"/>
              </a:rPr>
              <a:t>Play</a:t>
            </a:r>
            <a:r>
              <a:rPr lang="ru-RU" dirty="0">
                <a:solidFill>
                  <a:schemeClr val="bg1"/>
                </a:solidFill>
                <a:latin typeface="YS Text"/>
              </a:rPr>
              <a:t> предлагает что широкий ассортимент продуктов разработанные исключительно для СНГ, от различных разработчиков и издателей, а также предоставляет возможность для прямых продаж со стороны пользователей. Платформа также предлагает ряд инструментов для разработчиков, таких как аналитика, монетизация и продвижение.</a:t>
            </a:r>
          </a:p>
        </p:txBody>
      </p:sp>
    </p:spTree>
    <p:extLst>
      <p:ext uri="{BB962C8B-B14F-4D97-AF65-F5344CB8AC3E}">
        <p14:creationId xmlns:p14="http://schemas.microsoft.com/office/powerpoint/2010/main" val="190553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трелка: вправо 4">
            <a:hlinkClick r:id="rId2" action="ppaction://hlinksldjump"/>
            <a:extLst>
              <a:ext uri="{FF2B5EF4-FFF2-40B4-BE49-F238E27FC236}">
                <a16:creationId xmlns:a16="http://schemas.microsoft.com/office/drawing/2014/main" id="{250B313B-40FB-4647-9AEA-F95BB7768095}"/>
              </a:ext>
            </a:extLst>
          </p:cNvPr>
          <p:cNvSpPr/>
          <p:nvPr/>
        </p:nvSpPr>
        <p:spPr>
          <a:xfrm flipH="1">
            <a:off x="11031521" y="211576"/>
            <a:ext cx="64807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B27C5-401E-4A1A-9A5A-AC398A904437}"/>
              </a:ext>
            </a:extLst>
          </p:cNvPr>
          <p:cNvSpPr txBox="1"/>
          <p:nvPr/>
        </p:nvSpPr>
        <p:spPr>
          <a:xfrm>
            <a:off x="479376" y="1484784"/>
            <a:ext cx="60944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Мастерская — это система внутреннего хранилища и внешних веб-страниц, которая облегчает хранение, организацию, сортировку, оценку и загрузку контента для вашей игры или приложения.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Мастерская хорошо развита в Сообществе </a:t>
            </a:r>
            <a:r>
              <a:rPr lang="en-US" dirty="0">
                <a:solidFill>
                  <a:schemeClr val="bg1"/>
                </a:solidFill>
              </a:rPr>
              <a:t>Steam</a:t>
            </a:r>
            <a:r>
              <a:rPr lang="ru-RU" dirty="0">
                <a:solidFill>
                  <a:schemeClr val="bg1"/>
                </a:solidFill>
              </a:rPr>
              <a:t>, где любой пользователь, или разработчик игры может добавить контент для разнообразия игровой индустрии.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183CBC-2720-4C73-9268-EAD4CA3BDF13}"/>
              </a:ext>
            </a:extLst>
          </p:cNvPr>
          <p:cNvSpPr txBox="1"/>
          <p:nvPr/>
        </p:nvSpPr>
        <p:spPr>
          <a:xfrm>
            <a:off x="983432" y="427600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Мастерская 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26ECD63-22A0-4B11-8A9E-E77412316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852" y="1340768"/>
            <a:ext cx="5301222" cy="373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1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трелка: вправо 4">
            <a:hlinkClick r:id="rId2" action="ppaction://hlinksldjump"/>
            <a:extLst>
              <a:ext uri="{FF2B5EF4-FFF2-40B4-BE49-F238E27FC236}">
                <a16:creationId xmlns:a16="http://schemas.microsoft.com/office/drawing/2014/main" id="{250B313B-40FB-4647-9AEA-F95BB7768095}"/>
              </a:ext>
            </a:extLst>
          </p:cNvPr>
          <p:cNvSpPr/>
          <p:nvPr/>
        </p:nvSpPr>
        <p:spPr>
          <a:xfrm flipH="1">
            <a:off x="11031521" y="211576"/>
            <a:ext cx="64807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183CBC-2720-4C73-9268-EAD4CA3BDF13}"/>
              </a:ext>
            </a:extLst>
          </p:cNvPr>
          <p:cNvSpPr txBox="1"/>
          <p:nvPr/>
        </p:nvSpPr>
        <p:spPr>
          <a:xfrm>
            <a:off x="527663" y="382014"/>
            <a:ext cx="4680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err="1">
                <a:solidFill>
                  <a:schemeClr val="bg1"/>
                </a:solidFill>
              </a:rPr>
              <a:t>Мультиплатформенность</a:t>
            </a:r>
            <a:r>
              <a:rPr lang="ru-RU" sz="28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8D099D-B284-4C7B-9F8E-6B262EC4FBFE}"/>
              </a:ext>
            </a:extLst>
          </p:cNvPr>
          <p:cNvSpPr txBox="1"/>
          <p:nvPr/>
        </p:nvSpPr>
        <p:spPr>
          <a:xfrm>
            <a:off x="407368" y="1268760"/>
            <a:ext cx="609447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solidFill>
                  <a:schemeClr val="bg1"/>
                </a:solidFill>
                <a:effectLst/>
                <a:latin typeface="YS Text"/>
              </a:rPr>
              <a:t>Игры ААА-класса выпускают на все популярные платформы: </a:t>
            </a:r>
            <a:r>
              <a:rPr lang="en-US" b="0" i="0" dirty="0">
                <a:solidFill>
                  <a:schemeClr val="bg1"/>
                </a:solidFill>
                <a:effectLst/>
                <a:latin typeface="YS Text"/>
              </a:rPr>
              <a:t>Xbox Series S|X, Sony PlayStation 5, Nintendo Switch </a:t>
            </a:r>
            <a:r>
              <a:rPr lang="ru-RU" b="0" i="0" dirty="0">
                <a:solidFill>
                  <a:schemeClr val="bg1"/>
                </a:solidFill>
                <a:effectLst/>
                <a:latin typeface="YS Text"/>
              </a:rPr>
              <a:t>и ПК.</a:t>
            </a:r>
          </a:p>
          <a:p>
            <a:pPr algn="l"/>
            <a:endParaRPr lang="ru-RU" dirty="0">
              <a:solidFill>
                <a:schemeClr val="bg1"/>
              </a:solidFill>
              <a:latin typeface="YS Text"/>
            </a:endParaRPr>
          </a:p>
          <a:p>
            <a:pPr algn="l"/>
            <a:r>
              <a:rPr lang="ru-RU" b="0" i="0" dirty="0" err="1">
                <a:solidFill>
                  <a:schemeClr val="bg1"/>
                </a:solidFill>
                <a:effectLst/>
                <a:latin typeface="YS Text"/>
              </a:rPr>
              <a:t>Мультиплатформенность</a:t>
            </a:r>
            <a:r>
              <a:rPr lang="ru-RU" b="0" i="0" dirty="0">
                <a:solidFill>
                  <a:schemeClr val="bg1"/>
                </a:solidFill>
                <a:effectLst/>
                <a:latin typeface="YS Text"/>
              </a:rPr>
              <a:t> в играх — это возможность играть в одну и ту же игру на разных платформах, например, на консолях, ПК и смартфонах.</a:t>
            </a:r>
          </a:p>
          <a:p>
            <a:pPr algn="l"/>
            <a:r>
              <a:rPr lang="ru-RU" b="0" i="0" dirty="0">
                <a:solidFill>
                  <a:schemeClr val="bg1"/>
                </a:solidFill>
                <a:effectLst/>
                <a:latin typeface="YS Text"/>
              </a:rPr>
              <a:t>Важное преимущество </a:t>
            </a:r>
            <a:r>
              <a:rPr lang="ru-RU" b="0" i="0" dirty="0" err="1">
                <a:solidFill>
                  <a:schemeClr val="bg1"/>
                </a:solidFill>
                <a:effectLst/>
                <a:latin typeface="YS Text"/>
              </a:rPr>
              <a:t>мультиплатформенности</a:t>
            </a:r>
            <a:r>
              <a:rPr lang="ru-RU" b="0" i="0" dirty="0">
                <a:solidFill>
                  <a:schemeClr val="bg1"/>
                </a:solidFill>
                <a:effectLst/>
                <a:latin typeface="YS Text"/>
              </a:rPr>
              <a:t>: Поддержка всех устройств. Члены семьи или группы друзей могут использовать тот тип устройства, который они предпочитают.</a:t>
            </a:r>
          </a:p>
          <a:p>
            <a:pPr lvl="1"/>
            <a:endParaRPr lang="ru-RU" b="0" i="0" dirty="0">
              <a:solidFill>
                <a:schemeClr val="bg1"/>
              </a:solidFill>
              <a:effectLst/>
              <a:latin typeface="YS Text"/>
            </a:endParaRPr>
          </a:p>
          <a:p>
            <a:pPr algn="l"/>
            <a:r>
              <a:rPr lang="ru-RU" b="0" i="0" dirty="0" err="1">
                <a:solidFill>
                  <a:schemeClr val="bg1"/>
                </a:solidFill>
                <a:effectLst/>
                <a:latin typeface="YS Text"/>
              </a:rPr>
              <a:t>Мультиплатформенность</a:t>
            </a:r>
            <a:r>
              <a:rPr lang="ru-RU" b="0" i="0" dirty="0">
                <a:solidFill>
                  <a:schemeClr val="bg1"/>
                </a:solidFill>
                <a:effectLst/>
                <a:latin typeface="YS Text"/>
              </a:rPr>
              <a:t> предоставляет игрокам более широкие возможности для игры.</a:t>
            </a:r>
          </a:p>
          <a:p>
            <a:pPr algn="l"/>
            <a:endParaRPr lang="ru-RU" b="0" i="0" dirty="0">
              <a:solidFill>
                <a:schemeClr val="bg1"/>
              </a:solidFill>
              <a:effectLst/>
              <a:latin typeface="YS Tex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D21E2F-785E-45E3-8C92-FF25225B8FEC}"/>
              </a:ext>
            </a:extLst>
          </p:cNvPr>
          <p:cNvSpPr txBox="1"/>
          <p:nvPr/>
        </p:nvSpPr>
        <p:spPr>
          <a:xfrm>
            <a:off x="7392144" y="4653136"/>
            <a:ext cx="41764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Важное отличие </a:t>
            </a:r>
            <a:r>
              <a:rPr lang="ru-RU" dirty="0" err="1">
                <a:solidFill>
                  <a:schemeClr val="bg1"/>
                </a:solidFill>
              </a:rPr>
              <a:t>Мультплатформенноести</a:t>
            </a:r>
            <a:r>
              <a:rPr lang="ru-RU" dirty="0">
                <a:solidFill>
                  <a:schemeClr val="bg1"/>
                </a:solidFill>
              </a:rPr>
              <a:t> от кроссплатформенности в том, что в первом случае игрок не сможет подключится к игра одновременно с разных устройств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63B252-CFDB-44F4-A1E9-E63D0336B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841" y="1628800"/>
            <a:ext cx="5106520" cy="230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548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трелка: вправо 4">
            <a:hlinkClick r:id="rId2" action="ppaction://hlinksldjump"/>
            <a:extLst>
              <a:ext uri="{FF2B5EF4-FFF2-40B4-BE49-F238E27FC236}">
                <a16:creationId xmlns:a16="http://schemas.microsoft.com/office/drawing/2014/main" id="{250B313B-40FB-4647-9AEA-F95BB7768095}"/>
              </a:ext>
            </a:extLst>
          </p:cNvPr>
          <p:cNvSpPr/>
          <p:nvPr/>
        </p:nvSpPr>
        <p:spPr>
          <a:xfrm flipH="1">
            <a:off x="11031521" y="211576"/>
            <a:ext cx="64807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183CBC-2720-4C73-9268-EAD4CA3BDF13}"/>
              </a:ext>
            </a:extLst>
          </p:cNvPr>
          <p:cNvSpPr txBox="1"/>
          <p:nvPr/>
        </p:nvSpPr>
        <p:spPr>
          <a:xfrm>
            <a:off x="527663" y="382014"/>
            <a:ext cx="4680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Трансляции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8D099D-B284-4C7B-9F8E-6B262EC4FBFE}"/>
              </a:ext>
            </a:extLst>
          </p:cNvPr>
          <p:cNvSpPr txBox="1"/>
          <p:nvPr/>
        </p:nvSpPr>
        <p:spPr>
          <a:xfrm>
            <a:off x="407368" y="1268760"/>
            <a:ext cx="60944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solidFill>
                  <a:schemeClr val="bg1"/>
                </a:solidFill>
                <a:effectLst/>
                <a:latin typeface="museo sans cyrl"/>
              </a:rPr>
              <a:t>Пользователи популярных площадок </a:t>
            </a:r>
            <a:r>
              <a:rPr lang="ru-RU" dirty="0">
                <a:solidFill>
                  <a:schemeClr val="bg1"/>
                </a:solidFill>
                <a:latin typeface="museo sans cyrl"/>
              </a:rPr>
              <a:t>виртуального взаимодействия, таких как </a:t>
            </a:r>
            <a:r>
              <a:rPr lang="en-US" dirty="0">
                <a:solidFill>
                  <a:schemeClr val="bg1"/>
                </a:solidFill>
                <a:latin typeface="museo sans cyrl"/>
              </a:rPr>
              <a:t>Discord, Skype, MS Teams </a:t>
            </a:r>
            <a:r>
              <a:rPr lang="ru-RU" dirty="0">
                <a:solidFill>
                  <a:schemeClr val="bg1"/>
                </a:solidFill>
                <a:latin typeface="museo sans cyrl"/>
              </a:rPr>
              <a:t>и многое другое, </a:t>
            </a:r>
            <a:r>
              <a:rPr lang="ru-RU" b="0" i="0" dirty="0">
                <a:solidFill>
                  <a:schemeClr val="bg1"/>
                </a:solidFill>
                <a:effectLst/>
                <a:latin typeface="museo sans cyrl"/>
              </a:rPr>
              <a:t>могут пересылать медиафайлы, проводить видеоконференции, организовывать приватные и публичные чаты. Но чаще всего сервис используют для демонстрации экрана. Как правило, режим трансляции включают геймеры с целью обучения или совместного прохождения игр в реальном времени. </a:t>
            </a:r>
            <a:endParaRPr lang="ru-RU" b="0" i="0" dirty="0">
              <a:solidFill>
                <a:schemeClr val="bg1"/>
              </a:solidFill>
              <a:effectLst/>
              <a:latin typeface="YS Tex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D21E2F-785E-45E3-8C92-FF25225B8FEC}"/>
              </a:ext>
            </a:extLst>
          </p:cNvPr>
          <p:cNvSpPr txBox="1"/>
          <p:nvPr/>
        </p:nvSpPr>
        <p:spPr>
          <a:xfrm>
            <a:off x="7392144" y="4653136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6B9B78F-6673-480F-8BBB-7FB8B85E3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106" y="3460976"/>
            <a:ext cx="6035451" cy="288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388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>
            <a:extLst>
              <a:ext uri="{FF2B5EF4-FFF2-40B4-BE49-F238E27FC236}">
                <a16:creationId xmlns:a16="http://schemas.microsoft.com/office/drawing/2014/main" id="{5A4D0663-0FA8-4D7A-B1A9-412537EFBF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9000"/>
                    </a14:imgEffect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96" t="-24136" r="96" b="58151"/>
          <a:stretch/>
        </p:blipFill>
        <p:spPr bwMode="auto">
          <a:xfrm>
            <a:off x="0" y="3640015"/>
            <a:ext cx="12192000" cy="321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0FCA64D1-649E-4B1F-AA03-1FF7144BF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9000"/>
                    </a14:imgEffect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7458DE03-C2F5-4A7F-A8C3-06198FACE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824"/>
            <a:ext cx="10515600" cy="4351338"/>
          </a:xfrm>
        </p:spPr>
        <p:txBody>
          <a:bodyPr/>
          <a:lstStyle/>
          <a:p>
            <a:pPr>
              <a:buFontTx/>
              <a:buChar char="-"/>
            </a:pPr>
            <a:r>
              <a:rPr lang="ru-RU" b="1" i="1" dirty="0">
                <a:solidFill>
                  <a:schemeClr val="bg1"/>
                </a:solidFill>
              </a:rPr>
              <a:t>Развитие </a:t>
            </a:r>
            <a:r>
              <a:rPr lang="en-US" b="1" i="1" dirty="0">
                <a:solidFill>
                  <a:schemeClr val="bg1"/>
                </a:solidFill>
              </a:rPr>
              <a:t>stream</a:t>
            </a:r>
            <a:r>
              <a:rPr lang="ru-RU" b="1" i="1" dirty="0">
                <a:solidFill>
                  <a:schemeClr val="bg1"/>
                </a:solidFill>
              </a:rPr>
              <a:t> платформ</a:t>
            </a:r>
          </a:p>
          <a:p>
            <a:pPr lvl="1">
              <a:buFontTx/>
              <a:buChar char="-"/>
            </a:pPr>
            <a:r>
              <a:rPr lang="ru-RU" dirty="0">
                <a:solidFill>
                  <a:schemeClr val="bg1"/>
                </a:solidFill>
              </a:rPr>
              <a:t>Начало зарождения</a:t>
            </a:r>
          </a:p>
          <a:p>
            <a:pPr lvl="1">
              <a:buFontTx/>
              <a:buChar char="-"/>
            </a:pPr>
            <a:r>
              <a:rPr lang="ru-RU" dirty="0">
                <a:solidFill>
                  <a:schemeClr val="bg1"/>
                </a:solidFill>
              </a:rPr>
              <a:t>Переломный момент </a:t>
            </a:r>
          </a:p>
          <a:p>
            <a:pPr lvl="1">
              <a:buFontTx/>
              <a:buChar char="-"/>
            </a:pPr>
            <a:r>
              <a:rPr lang="ru-RU" dirty="0">
                <a:solidFill>
                  <a:schemeClr val="bg1"/>
                </a:solidFill>
              </a:rPr>
              <a:t>Современный мир</a:t>
            </a:r>
          </a:p>
          <a:p>
            <a:pPr>
              <a:buFontTx/>
              <a:buChar char="-"/>
            </a:pPr>
            <a:r>
              <a:rPr lang="ru-RU" b="1" i="1" dirty="0">
                <a:solidFill>
                  <a:schemeClr val="bg1"/>
                </a:solidFill>
              </a:rPr>
              <a:t>Развитие игровой индустрии</a:t>
            </a:r>
          </a:p>
          <a:p>
            <a:pPr lvl="1">
              <a:buFontTx/>
              <a:buChar char="-"/>
            </a:pPr>
            <a:r>
              <a:rPr lang="ru-RU" dirty="0">
                <a:solidFill>
                  <a:schemeClr val="bg1"/>
                </a:solidFill>
              </a:rPr>
              <a:t>Первые поколения игр</a:t>
            </a:r>
          </a:p>
          <a:p>
            <a:pPr lvl="1">
              <a:buFontTx/>
              <a:buChar char="-"/>
            </a:pPr>
            <a:r>
              <a:rPr lang="ru-RU" dirty="0">
                <a:solidFill>
                  <a:schemeClr val="bg1"/>
                </a:solidFill>
              </a:rPr>
              <a:t>3</a:t>
            </a:r>
            <a:r>
              <a:rPr lang="en-US" dirty="0">
                <a:solidFill>
                  <a:schemeClr val="bg1"/>
                </a:solidFill>
              </a:rPr>
              <a:t>D </a:t>
            </a:r>
            <a:r>
              <a:rPr lang="ru-RU" dirty="0">
                <a:solidFill>
                  <a:schemeClr val="bg1"/>
                </a:solidFill>
              </a:rPr>
              <a:t>Модели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AAA</a:t>
            </a:r>
            <a:r>
              <a:rPr lang="ru-RU" dirty="0">
                <a:solidFill>
                  <a:schemeClr val="bg1"/>
                </a:solidFill>
              </a:rPr>
              <a:t>-Проекты</a:t>
            </a:r>
          </a:p>
          <a:p>
            <a:pPr marL="0" indent="0">
              <a:buNone/>
            </a:pP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E1FA87-99FD-40C2-A33B-C2C13B76F67E}"/>
              </a:ext>
            </a:extLst>
          </p:cNvPr>
          <p:cNvSpPr txBox="1"/>
          <p:nvPr/>
        </p:nvSpPr>
        <p:spPr>
          <a:xfrm>
            <a:off x="838200" y="620053"/>
            <a:ext cx="2593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275469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трелка: вправо 4">
            <a:hlinkClick r:id="rId2" action="ppaction://hlinksldjump"/>
            <a:extLst>
              <a:ext uri="{FF2B5EF4-FFF2-40B4-BE49-F238E27FC236}">
                <a16:creationId xmlns:a16="http://schemas.microsoft.com/office/drawing/2014/main" id="{250B313B-40FB-4647-9AEA-F95BB7768095}"/>
              </a:ext>
            </a:extLst>
          </p:cNvPr>
          <p:cNvSpPr/>
          <p:nvPr/>
        </p:nvSpPr>
        <p:spPr>
          <a:xfrm flipH="1">
            <a:off x="11031521" y="211576"/>
            <a:ext cx="64807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183CBC-2720-4C73-9268-EAD4CA3BDF13}"/>
              </a:ext>
            </a:extLst>
          </p:cNvPr>
          <p:cNvSpPr txBox="1"/>
          <p:nvPr/>
        </p:nvSpPr>
        <p:spPr>
          <a:xfrm>
            <a:off x="527663" y="382014"/>
            <a:ext cx="4680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Расширение аудитории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8D099D-B284-4C7B-9F8E-6B262EC4FBFE}"/>
              </a:ext>
            </a:extLst>
          </p:cNvPr>
          <p:cNvSpPr txBox="1"/>
          <p:nvPr/>
        </p:nvSpPr>
        <p:spPr>
          <a:xfrm>
            <a:off x="527663" y="1268760"/>
            <a:ext cx="892899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solidFill>
                  <a:schemeClr val="bg1"/>
                </a:solidFill>
                <a:effectLst/>
                <a:latin typeface="YS Text"/>
              </a:rPr>
              <a:t>Увеличение числа аудитории сильно влияе</a:t>
            </a:r>
            <a:r>
              <a:rPr lang="ru-RU" dirty="0">
                <a:solidFill>
                  <a:schemeClr val="bg1"/>
                </a:solidFill>
                <a:latin typeface="YS Text"/>
              </a:rPr>
              <a:t>т на популярность как игровой новинки, для продолжения, так и уже вышедших игр.</a:t>
            </a:r>
            <a:br>
              <a:rPr lang="ru-RU" dirty="0">
                <a:solidFill>
                  <a:schemeClr val="bg1"/>
                </a:solidFill>
                <a:latin typeface="YS Text"/>
              </a:rPr>
            </a:br>
            <a:r>
              <a:rPr lang="ru-RU" dirty="0">
                <a:solidFill>
                  <a:schemeClr val="bg1"/>
                </a:solidFill>
                <a:latin typeface="YS Text"/>
              </a:rPr>
              <a:t/>
            </a:r>
            <a:br>
              <a:rPr lang="ru-RU" dirty="0">
                <a:solidFill>
                  <a:schemeClr val="bg1"/>
                </a:solidFill>
                <a:latin typeface="YS Text"/>
              </a:rPr>
            </a:br>
            <a:r>
              <a:rPr lang="ru-RU" dirty="0">
                <a:solidFill>
                  <a:schemeClr val="bg1"/>
                </a:solidFill>
                <a:latin typeface="YS Text"/>
              </a:rPr>
              <a:t>Явный показатель увеличения </a:t>
            </a:r>
            <a:r>
              <a:rPr lang="ru-RU" dirty="0" err="1">
                <a:solidFill>
                  <a:schemeClr val="bg1"/>
                </a:solidFill>
                <a:latin typeface="YS Text"/>
                <a:hlinkClick r:id="rId3" action="ppaction://hlinksldjump"/>
              </a:rPr>
              <a:t>Мультиплатформенность</a:t>
            </a:r>
            <a:r>
              <a:rPr lang="ru-RU" dirty="0">
                <a:solidFill>
                  <a:schemeClr val="bg1"/>
                </a:solidFill>
                <a:latin typeface="YS Text"/>
              </a:rPr>
              <a:t>. Она позволяет увеличить число игроков имеющие одну из возможных платформ воспроизведения игр.</a:t>
            </a:r>
          </a:p>
          <a:p>
            <a:pPr algn="l"/>
            <a:endParaRPr lang="ru-RU" b="0" i="0" dirty="0">
              <a:solidFill>
                <a:schemeClr val="bg1"/>
              </a:solidFill>
              <a:effectLst/>
              <a:latin typeface="YS Text"/>
            </a:endParaRPr>
          </a:p>
          <a:p>
            <a:pPr algn="l"/>
            <a:r>
              <a:rPr lang="ru-RU" dirty="0">
                <a:solidFill>
                  <a:schemeClr val="bg1"/>
                </a:solidFill>
                <a:latin typeface="YS Text"/>
              </a:rPr>
              <a:t>Новые ААА-проекты славятся тем, что имеют не только </a:t>
            </a:r>
            <a:r>
              <a:rPr lang="ru-RU" dirty="0" err="1">
                <a:solidFill>
                  <a:schemeClr val="bg1"/>
                </a:solidFill>
                <a:latin typeface="YS Text"/>
              </a:rPr>
              <a:t>мультиплатформенность</a:t>
            </a:r>
            <a:r>
              <a:rPr lang="ru-RU" dirty="0">
                <a:solidFill>
                  <a:schemeClr val="bg1"/>
                </a:solidFill>
                <a:latin typeface="YS Text"/>
              </a:rPr>
              <a:t>, но и захватывают внимание новых игроков, использую</a:t>
            </a:r>
            <a:r>
              <a:rPr lang="en-US" dirty="0">
                <a:solidFill>
                  <a:schemeClr val="bg1"/>
                </a:solidFill>
                <a:latin typeface="YS Text"/>
              </a:rPr>
              <a:t> “</a:t>
            </a:r>
            <a:r>
              <a:rPr lang="ru-RU" dirty="0">
                <a:solidFill>
                  <a:schemeClr val="bg1"/>
                </a:solidFill>
                <a:latin typeface="YS Text"/>
              </a:rPr>
              <a:t>моду</a:t>
            </a:r>
            <a:r>
              <a:rPr lang="en-US" dirty="0">
                <a:solidFill>
                  <a:schemeClr val="bg1"/>
                </a:solidFill>
                <a:latin typeface="YS Text"/>
              </a:rPr>
              <a:t>” </a:t>
            </a:r>
            <a:r>
              <a:rPr lang="ru-RU" dirty="0">
                <a:solidFill>
                  <a:schemeClr val="bg1"/>
                </a:solidFill>
                <a:latin typeface="YS Text"/>
              </a:rPr>
              <a:t>для привлечение аудитории. Их создают так, чтобы игрок без затруднений усвоил интерфейс и механику игры.</a:t>
            </a:r>
            <a:endParaRPr lang="ru-RU" b="0" i="0" dirty="0">
              <a:solidFill>
                <a:schemeClr val="bg1"/>
              </a:solidFill>
              <a:effectLst/>
              <a:latin typeface="YS Tex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D21E2F-785E-45E3-8C92-FF25225B8FEC}"/>
              </a:ext>
            </a:extLst>
          </p:cNvPr>
          <p:cNvSpPr txBox="1"/>
          <p:nvPr/>
        </p:nvSpPr>
        <p:spPr>
          <a:xfrm>
            <a:off x="7392144" y="4653136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556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Прямоугольник 38"/>
          <p:cNvSpPr/>
          <p:nvPr/>
        </p:nvSpPr>
        <p:spPr>
          <a:xfrm rot="2314162">
            <a:off x="3909811" y="-235291"/>
            <a:ext cx="98255" cy="511896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 rot="1798210">
            <a:off x="6353549" y="-296332"/>
            <a:ext cx="219639" cy="720220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3534508" y="1459486"/>
            <a:ext cx="4220307" cy="430826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 rot="19076695">
            <a:off x="5473119" y="1942507"/>
            <a:ext cx="226088" cy="5076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 rot="19076695">
            <a:off x="2870522" y="153565"/>
            <a:ext cx="197514" cy="28863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/>
          <p:cNvSpPr/>
          <p:nvPr/>
        </p:nvSpPr>
        <p:spPr>
          <a:xfrm rot="19032553">
            <a:off x="6957446" y="6339337"/>
            <a:ext cx="674876" cy="99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/>
          <p:cNvSpPr/>
          <p:nvPr/>
        </p:nvSpPr>
        <p:spPr>
          <a:xfrm rot="1820548">
            <a:off x="4283971" y="6391099"/>
            <a:ext cx="674876" cy="9990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Прямоугольник 42"/>
          <p:cNvSpPr/>
          <p:nvPr/>
        </p:nvSpPr>
        <p:spPr>
          <a:xfrm>
            <a:off x="8585098" y="5450972"/>
            <a:ext cx="674876" cy="99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/>
          <p:cNvSpPr/>
          <p:nvPr/>
        </p:nvSpPr>
        <p:spPr>
          <a:xfrm>
            <a:off x="8598307" y="5860426"/>
            <a:ext cx="674876" cy="9990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/>
          <p:cNvSpPr/>
          <p:nvPr/>
        </p:nvSpPr>
        <p:spPr>
          <a:xfrm>
            <a:off x="8595121" y="6345144"/>
            <a:ext cx="674876" cy="999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TextBox 45"/>
          <p:cNvSpPr txBox="1"/>
          <p:nvPr/>
        </p:nvSpPr>
        <p:spPr>
          <a:xfrm>
            <a:off x="9226051" y="5314963"/>
            <a:ext cx="2920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err="1"/>
              <a:t>С</a:t>
            </a:r>
            <a:r>
              <a:rPr lang="ru-RU" sz="1600" dirty="0" err="1" smtClean="0"/>
              <a:t>трим</a:t>
            </a:r>
            <a:r>
              <a:rPr lang="ru-RU" sz="1600" dirty="0" smtClean="0"/>
              <a:t> </a:t>
            </a:r>
            <a:r>
              <a:rPr lang="ru-RU" sz="1600" dirty="0" smtClean="0"/>
              <a:t>площад</a:t>
            </a:r>
            <a:r>
              <a:rPr lang="ru-RU" sz="1600" dirty="0" smtClean="0"/>
              <a:t>ки</a:t>
            </a:r>
            <a:endParaRPr lang="ru-RU" sz="1600" dirty="0"/>
          </a:p>
        </p:txBody>
      </p:sp>
      <p:sp>
        <p:nvSpPr>
          <p:cNvPr id="47" name="TextBox 46"/>
          <p:cNvSpPr txBox="1"/>
          <p:nvPr/>
        </p:nvSpPr>
        <p:spPr>
          <a:xfrm>
            <a:off x="9234114" y="5741103"/>
            <a:ext cx="306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Развитие игровой индустрии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65233" y="6067121"/>
            <a:ext cx="306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50" name="TextBox 49"/>
          <p:cNvSpPr txBox="1"/>
          <p:nvPr/>
        </p:nvSpPr>
        <p:spPr>
          <a:xfrm>
            <a:off x="742751" y="342224"/>
            <a:ext cx="1110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Justin.tv</a:t>
            </a:r>
            <a:r>
              <a:rPr lang="en-US" dirty="0"/>
              <a:t> </a:t>
            </a:r>
            <a:endParaRPr lang="ru-RU" dirty="0"/>
          </a:p>
        </p:txBody>
      </p:sp>
      <p:sp>
        <p:nvSpPr>
          <p:cNvPr id="51" name="TextBox 50"/>
          <p:cNvSpPr txBox="1"/>
          <p:nvPr/>
        </p:nvSpPr>
        <p:spPr>
          <a:xfrm>
            <a:off x="2028323" y="1791126"/>
            <a:ext cx="97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Twitch</a:t>
            </a:r>
            <a:endParaRPr lang="ru-RU" dirty="0"/>
          </a:p>
        </p:txBody>
      </p:sp>
      <p:sp>
        <p:nvSpPr>
          <p:cNvPr id="53" name="TextBox 52"/>
          <p:cNvSpPr txBox="1"/>
          <p:nvPr/>
        </p:nvSpPr>
        <p:spPr>
          <a:xfrm>
            <a:off x="2663482" y="2339962"/>
            <a:ext cx="97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VK Play</a:t>
            </a:r>
            <a:endParaRPr lang="ru-RU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5319494" y="2687007"/>
            <a:ext cx="1382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Gen</a:t>
            </a:r>
            <a:endParaRPr lang="ru-RU" dirty="0"/>
          </a:p>
        </p:txBody>
      </p:sp>
      <p:sp>
        <p:nvSpPr>
          <p:cNvPr id="55" name="TextBox 54"/>
          <p:cNvSpPr txBox="1"/>
          <p:nvPr/>
        </p:nvSpPr>
        <p:spPr>
          <a:xfrm>
            <a:off x="8069141" y="747977"/>
            <a:ext cx="198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3</a:t>
            </a:r>
            <a:r>
              <a:rPr lang="en-US" dirty="0"/>
              <a:t>D </a:t>
            </a:r>
            <a:r>
              <a:rPr lang="ru-RU" dirty="0"/>
              <a:t>Игры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761422" y="1515736"/>
            <a:ext cx="2726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/>
              <a:t>Кросплатформенность</a:t>
            </a:r>
            <a:endParaRPr lang="ru-RU" dirty="0"/>
          </a:p>
        </p:txBody>
      </p:sp>
      <p:sp>
        <p:nvSpPr>
          <p:cNvPr id="57" name="TextBox 56"/>
          <p:cNvSpPr txBox="1"/>
          <p:nvPr/>
        </p:nvSpPr>
        <p:spPr>
          <a:xfrm>
            <a:off x="5581888" y="1802250"/>
            <a:ext cx="2726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AAA </a:t>
            </a:r>
            <a:r>
              <a:rPr lang="ru-RU" dirty="0"/>
              <a:t>Проекты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437763" y="143950"/>
            <a:ext cx="198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</a:t>
            </a:r>
            <a:r>
              <a:rPr lang="en-US" dirty="0"/>
              <a:t>D </a:t>
            </a:r>
            <a:r>
              <a:rPr lang="ru-RU" dirty="0" err="1"/>
              <a:t>Платформеры</a:t>
            </a:r>
            <a:endParaRPr lang="ru-RU" dirty="0"/>
          </a:p>
        </p:txBody>
      </p:sp>
      <p:sp>
        <p:nvSpPr>
          <p:cNvPr id="60" name="TextBox 59"/>
          <p:cNvSpPr txBox="1"/>
          <p:nvPr/>
        </p:nvSpPr>
        <p:spPr>
          <a:xfrm>
            <a:off x="6394252" y="3680873"/>
            <a:ext cx="605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VR</a:t>
            </a:r>
            <a:endParaRPr lang="ru-RU" dirty="0"/>
          </a:p>
        </p:txBody>
      </p:sp>
      <p:sp>
        <p:nvSpPr>
          <p:cNvPr id="38" name="TextBox 37"/>
          <p:cNvSpPr txBox="1"/>
          <p:nvPr/>
        </p:nvSpPr>
        <p:spPr>
          <a:xfrm>
            <a:off x="5138414" y="5851968"/>
            <a:ext cx="2043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Игры с поддержкой </a:t>
            </a:r>
            <a:r>
              <a:rPr lang="en-US" dirty="0"/>
              <a:t>VR</a:t>
            </a:r>
            <a:endParaRPr lang="ru-RU" dirty="0"/>
          </a:p>
        </p:txBody>
      </p:sp>
      <p:sp>
        <p:nvSpPr>
          <p:cNvPr id="49" name="Прямоугольник 48"/>
          <p:cNvSpPr/>
          <p:nvPr/>
        </p:nvSpPr>
        <p:spPr>
          <a:xfrm>
            <a:off x="8580006" y="4966254"/>
            <a:ext cx="674876" cy="999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TextBox 58"/>
          <p:cNvSpPr txBox="1"/>
          <p:nvPr/>
        </p:nvSpPr>
        <p:spPr>
          <a:xfrm>
            <a:off x="9241929" y="4862981"/>
            <a:ext cx="2920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Магазин игр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723701" y="231430"/>
            <a:ext cx="1149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Дискеты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343323" y="894777"/>
            <a:ext cx="1136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CD </a:t>
            </a:r>
            <a:r>
              <a:rPr lang="ru-RU" dirty="0"/>
              <a:t>Диски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221021" y="3647008"/>
            <a:ext cx="1382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Платформа </a:t>
            </a:r>
            <a:r>
              <a:rPr lang="en-US" dirty="0"/>
              <a:t>Steam</a:t>
            </a:r>
            <a:endParaRPr lang="ru-RU" dirty="0"/>
          </a:p>
        </p:txBody>
      </p:sp>
      <p:sp>
        <p:nvSpPr>
          <p:cNvPr id="69" name="TextBox 68"/>
          <p:cNvSpPr txBox="1"/>
          <p:nvPr/>
        </p:nvSpPr>
        <p:spPr>
          <a:xfrm>
            <a:off x="6758160" y="5346391"/>
            <a:ext cx="1382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Discord</a:t>
            </a:r>
            <a:endParaRPr lang="ru-RU" dirty="0"/>
          </a:p>
        </p:txBody>
      </p:sp>
      <p:sp>
        <p:nvSpPr>
          <p:cNvPr id="52" name="TextBox 51"/>
          <p:cNvSpPr txBox="1"/>
          <p:nvPr/>
        </p:nvSpPr>
        <p:spPr>
          <a:xfrm>
            <a:off x="4004212" y="2177756"/>
            <a:ext cx="1659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Магазин </a:t>
            </a:r>
            <a:r>
              <a:rPr lang="en-US" sz="1600" dirty="0"/>
              <a:t>VK Play</a:t>
            </a:r>
            <a:endParaRPr lang="ru-RU" sz="1600" dirty="0"/>
          </a:p>
        </p:txBody>
      </p:sp>
      <p:sp>
        <p:nvSpPr>
          <p:cNvPr id="68" name="Овал 67">
            <a:hlinkClick r:id="rId2" action="ppaction://hlinksldjump"/>
          </p:cNvPr>
          <p:cNvSpPr/>
          <p:nvPr/>
        </p:nvSpPr>
        <p:spPr>
          <a:xfrm>
            <a:off x="1855272" y="356183"/>
            <a:ext cx="419869" cy="41913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Овал 73">
            <a:hlinkClick r:id="rId3" action="ppaction://hlinksldjump"/>
          </p:cNvPr>
          <p:cNvSpPr/>
          <p:nvPr/>
        </p:nvSpPr>
        <p:spPr>
          <a:xfrm>
            <a:off x="2859071" y="1506429"/>
            <a:ext cx="419869" cy="41913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" name="Овал 74">
            <a:hlinkClick r:id="rId4" action="ppaction://hlinksldjump"/>
          </p:cNvPr>
          <p:cNvSpPr/>
          <p:nvPr/>
        </p:nvSpPr>
        <p:spPr>
          <a:xfrm>
            <a:off x="5360958" y="88050"/>
            <a:ext cx="419869" cy="41913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Овал 75">
            <a:hlinkClick r:id="rId4" action="ppaction://hlinksldjump"/>
          </p:cNvPr>
          <p:cNvSpPr/>
          <p:nvPr/>
        </p:nvSpPr>
        <p:spPr>
          <a:xfrm>
            <a:off x="4791280" y="783464"/>
            <a:ext cx="419869" cy="41913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" name="Овал 76">
            <a:hlinkClick r:id="rId5" action="ppaction://hlinksldjump"/>
          </p:cNvPr>
          <p:cNvSpPr/>
          <p:nvPr/>
        </p:nvSpPr>
        <p:spPr>
          <a:xfrm>
            <a:off x="2106859" y="4134319"/>
            <a:ext cx="419869" cy="41913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Овал 77">
            <a:hlinkClick r:id="rId6" action="ppaction://hlinksldjump"/>
          </p:cNvPr>
          <p:cNvSpPr/>
          <p:nvPr/>
        </p:nvSpPr>
        <p:spPr>
          <a:xfrm>
            <a:off x="3761596" y="2210755"/>
            <a:ext cx="283581" cy="26678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1" name="Овал 80">
            <a:hlinkClick r:id="rId7" action="ppaction://hlinksldjump"/>
          </p:cNvPr>
          <p:cNvSpPr/>
          <p:nvPr/>
        </p:nvSpPr>
        <p:spPr>
          <a:xfrm>
            <a:off x="3793249" y="2490454"/>
            <a:ext cx="283581" cy="266781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" name="Овал 81">
            <a:hlinkClick r:id="rId8" action="ppaction://hlinksldjump"/>
          </p:cNvPr>
          <p:cNvSpPr/>
          <p:nvPr/>
        </p:nvSpPr>
        <p:spPr>
          <a:xfrm>
            <a:off x="3553131" y="2366875"/>
            <a:ext cx="283581" cy="26678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Овал 60">
            <a:hlinkClick r:id="rId9" action="ppaction://hlinksldjump"/>
            <a:extLst>
              <a:ext uri="{FF2B5EF4-FFF2-40B4-BE49-F238E27FC236}">
                <a16:creationId xmlns:a16="http://schemas.microsoft.com/office/drawing/2014/main" id="{B49904C6-EA7B-40A1-8853-931DFDE9A5ED}"/>
              </a:ext>
            </a:extLst>
          </p:cNvPr>
          <p:cNvSpPr/>
          <p:nvPr/>
        </p:nvSpPr>
        <p:spPr>
          <a:xfrm>
            <a:off x="8051854" y="-3039"/>
            <a:ext cx="419869" cy="419135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Овал 61">
            <a:hlinkClick r:id="rId10" action="ppaction://hlinksldjump"/>
            <a:extLst>
              <a:ext uri="{FF2B5EF4-FFF2-40B4-BE49-F238E27FC236}">
                <a16:creationId xmlns:a16="http://schemas.microsoft.com/office/drawing/2014/main" id="{7A563979-2742-4424-9A43-FB09DCA69FDC}"/>
              </a:ext>
            </a:extLst>
          </p:cNvPr>
          <p:cNvSpPr/>
          <p:nvPr/>
        </p:nvSpPr>
        <p:spPr>
          <a:xfrm>
            <a:off x="7687745" y="610468"/>
            <a:ext cx="419869" cy="419135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Овал 62">
            <a:hlinkClick r:id="rId11" action="ppaction://hlinksldjump"/>
            <a:extLst>
              <a:ext uri="{FF2B5EF4-FFF2-40B4-BE49-F238E27FC236}">
                <a16:creationId xmlns:a16="http://schemas.microsoft.com/office/drawing/2014/main" id="{26BCC840-57FB-4E93-B992-5085A5A6D6AF}"/>
              </a:ext>
            </a:extLst>
          </p:cNvPr>
          <p:cNvSpPr/>
          <p:nvPr/>
        </p:nvSpPr>
        <p:spPr>
          <a:xfrm>
            <a:off x="7263111" y="1358862"/>
            <a:ext cx="419869" cy="419135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Овал 65">
            <a:hlinkClick r:id="rId12" action="ppaction://hlinksldjump"/>
            <a:extLst>
              <a:ext uri="{FF2B5EF4-FFF2-40B4-BE49-F238E27FC236}">
                <a16:creationId xmlns:a16="http://schemas.microsoft.com/office/drawing/2014/main" id="{811E0E4A-0465-487C-9F51-47720D99E571}"/>
              </a:ext>
            </a:extLst>
          </p:cNvPr>
          <p:cNvSpPr/>
          <p:nvPr/>
        </p:nvSpPr>
        <p:spPr>
          <a:xfrm rot="21040283">
            <a:off x="7088441" y="2180151"/>
            <a:ext cx="283581" cy="266781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Овал 69">
            <a:hlinkClick r:id="rId13" action="ppaction://hlinksldjump"/>
            <a:extLst>
              <a:ext uri="{FF2B5EF4-FFF2-40B4-BE49-F238E27FC236}">
                <a16:creationId xmlns:a16="http://schemas.microsoft.com/office/drawing/2014/main" id="{BB6E9001-E5BC-4E32-96D1-BDDD3823B598}"/>
              </a:ext>
            </a:extLst>
          </p:cNvPr>
          <p:cNvSpPr/>
          <p:nvPr/>
        </p:nvSpPr>
        <p:spPr>
          <a:xfrm>
            <a:off x="6992900" y="1929936"/>
            <a:ext cx="283581" cy="266781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Овал 78">
            <a:hlinkClick r:id="rId14" action="ppaction://hlinksldjump"/>
            <a:extLst>
              <a:ext uri="{FF2B5EF4-FFF2-40B4-BE49-F238E27FC236}">
                <a16:creationId xmlns:a16="http://schemas.microsoft.com/office/drawing/2014/main" id="{B63C5376-5109-4BBF-8F05-CE9C61935D50}"/>
              </a:ext>
            </a:extLst>
          </p:cNvPr>
          <p:cNvSpPr/>
          <p:nvPr/>
        </p:nvSpPr>
        <p:spPr>
          <a:xfrm>
            <a:off x="5067294" y="5643599"/>
            <a:ext cx="283581" cy="266781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Овал 79">
            <a:hlinkClick r:id="rId15" action="ppaction://hlinksldjump"/>
            <a:extLst>
              <a:ext uri="{FF2B5EF4-FFF2-40B4-BE49-F238E27FC236}">
                <a16:creationId xmlns:a16="http://schemas.microsoft.com/office/drawing/2014/main" id="{F7EF0460-0619-49F6-A2B0-65A937B4EBFC}"/>
              </a:ext>
            </a:extLst>
          </p:cNvPr>
          <p:cNvSpPr/>
          <p:nvPr/>
        </p:nvSpPr>
        <p:spPr>
          <a:xfrm>
            <a:off x="4832844" y="5523028"/>
            <a:ext cx="283581" cy="266781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Овал 82">
            <a:hlinkClick r:id="rId16" action="ppaction://hlinksldjump"/>
            <a:extLst>
              <a:ext uri="{FF2B5EF4-FFF2-40B4-BE49-F238E27FC236}">
                <a16:creationId xmlns:a16="http://schemas.microsoft.com/office/drawing/2014/main" id="{9BD4F796-FBAB-411E-87BA-874F44708EFF}"/>
              </a:ext>
            </a:extLst>
          </p:cNvPr>
          <p:cNvSpPr/>
          <p:nvPr/>
        </p:nvSpPr>
        <p:spPr>
          <a:xfrm>
            <a:off x="6530494" y="5341567"/>
            <a:ext cx="283581" cy="26678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4" name="Овал 83">
            <a:hlinkClick r:id="rId16" action="ppaction://hlinksldjump"/>
            <a:extLst>
              <a:ext uri="{FF2B5EF4-FFF2-40B4-BE49-F238E27FC236}">
                <a16:creationId xmlns:a16="http://schemas.microsoft.com/office/drawing/2014/main" id="{F1F5D18C-2EE3-4A70-A06D-8526AA24AA1A}"/>
              </a:ext>
            </a:extLst>
          </p:cNvPr>
          <p:cNvSpPr/>
          <p:nvPr/>
        </p:nvSpPr>
        <p:spPr>
          <a:xfrm>
            <a:off x="6356788" y="5486704"/>
            <a:ext cx="283581" cy="266781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5" name="Овал 84">
            <a:hlinkClick r:id="rId17" action="ppaction://hlinksldjump"/>
            <a:extLst>
              <a:ext uri="{FF2B5EF4-FFF2-40B4-BE49-F238E27FC236}">
                <a16:creationId xmlns:a16="http://schemas.microsoft.com/office/drawing/2014/main" id="{0AC4D0BF-E7E2-4672-AD3A-5CA964F1CA96}"/>
              </a:ext>
            </a:extLst>
          </p:cNvPr>
          <p:cNvSpPr/>
          <p:nvPr/>
        </p:nvSpPr>
        <p:spPr>
          <a:xfrm>
            <a:off x="6428728" y="2783353"/>
            <a:ext cx="419869" cy="419135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6" name="Овал 85">
            <a:hlinkClick r:id="rId14" action="ppaction://hlinksldjump"/>
            <a:extLst>
              <a:ext uri="{FF2B5EF4-FFF2-40B4-BE49-F238E27FC236}">
                <a16:creationId xmlns:a16="http://schemas.microsoft.com/office/drawing/2014/main" id="{7EF744C9-22CE-4F90-9266-B87655DC0DB1}"/>
              </a:ext>
            </a:extLst>
          </p:cNvPr>
          <p:cNvSpPr/>
          <p:nvPr/>
        </p:nvSpPr>
        <p:spPr>
          <a:xfrm>
            <a:off x="5961320" y="3551038"/>
            <a:ext cx="419869" cy="419135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DFE5652-DFCE-48A3-A225-B82E8B534742}"/>
              </a:ext>
            </a:extLst>
          </p:cNvPr>
          <p:cNvSpPr txBox="1"/>
          <p:nvPr/>
        </p:nvSpPr>
        <p:spPr>
          <a:xfrm>
            <a:off x="9226051" y="6219926"/>
            <a:ext cx="31017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Игровое сообщество</a:t>
            </a:r>
            <a:endParaRPr lang="ru-RU" sz="16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712CAF-AEA8-4535-B373-33BAA2BFD033}"/>
              </a:ext>
            </a:extLst>
          </p:cNvPr>
          <p:cNvSpPr txBox="1"/>
          <p:nvPr/>
        </p:nvSpPr>
        <p:spPr>
          <a:xfrm>
            <a:off x="5319990" y="5360592"/>
            <a:ext cx="1092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Трансляции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F6629C6-F325-47DE-B9E0-1CBBDAC5BB7B}"/>
              </a:ext>
            </a:extLst>
          </p:cNvPr>
          <p:cNvSpPr txBox="1"/>
          <p:nvPr/>
        </p:nvSpPr>
        <p:spPr>
          <a:xfrm rot="786944">
            <a:off x="7283734" y="2267600"/>
            <a:ext cx="2733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Мультиплатформенность</a:t>
            </a:r>
            <a:endParaRPr lang="ru-RU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1C860AE-D313-498A-9506-0BB7FA53359F}"/>
              </a:ext>
            </a:extLst>
          </p:cNvPr>
          <p:cNvSpPr txBox="1"/>
          <p:nvPr/>
        </p:nvSpPr>
        <p:spPr>
          <a:xfrm>
            <a:off x="3513283" y="5575649"/>
            <a:ext cx="1227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/>
              <a:t>Расширенная аудитория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55F21AD-9D6D-4AD8-B367-76F29C4E37FD}"/>
              </a:ext>
            </a:extLst>
          </p:cNvPr>
          <p:cNvSpPr txBox="1"/>
          <p:nvPr/>
        </p:nvSpPr>
        <p:spPr>
          <a:xfrm rot="3282418">
            <a:off x="3322965" y="3574466"/>
            <a:ext cx="20722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/>
              <a:t>Мастерская</a:t>
            </a:r>
          </a:p>
        </p:txBody>
      </p:sp>
    </p:spTree>
    <p:extLst>
      <p:ext uri="{BB962C8B-B14F-4D97-AF65-F5344CB8AC3E}">
        <p14:creationId xmlns:p14="http://schemas.microsoft.com/office/powerpoint/2010/main" val="403680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19336" y="1268760"/>
            <a:ext cx="899453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Онлайн-видео началось на </a:t>
            </a:r>
            <a:r>
              <a:rPr lang="ru-RU" b="1" dirty="0" err="1">
                <a:solidFill>
                  <a:schemeClr val="bg1"/>
                </a:solidFill>
              </a:rPr>
              <a:t>Adobe</a:t>
            </a:r>
            <a:r>
              <a:rPr lang="ru-RU" dirty="0">
                <a:solidFill>
                  <a:schemeClr val="bg1"/>
                </a:solidFill>
              </a:rPr>
              <a:t>. Примерно в районе 2008 года компания уговорила всех поставить свой плагин во все браузеры.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latin typeface="-apple-system"/>
              </a:rPr>
              <a:t/>
            </a:r>
            <a:br>
              <a:rPr lang="en-US" dirty="0">
                <a:solidFill>
                  <a:schemeClr val="bg1"/>
                </a:solidFill>
                <a:latin typeface="-apple-system"/>
              </a:rPr>
            </a:br>
            <a:r>
              <a:rPr lang="ru-RU" dirty="0">
                <a:solidFill>
                  <a:schemeClr val="bg1"/>
                </a:solidFill>
                <a:latin typeface="-apple-system"/>
              </a:rPr>
              <a:t>Justin.tv начал работу в 2007 году и был популярной платформой для онлайновых видеотрансляций. Каждый пользователь мог открыть свой «канал» и организовать трансляцию. Самым первым открыл свой канал на сайте его основатель </a:t>
            </a:r>
            <a:r>
              <a:rPr lang="ru-RU" dirty="0" err="1">
                <a:solidFill>
                  <a:schemeClr val="bg1"/>
                </a:solidFill>
                <a:latin typeface="-apple-system"/>
              </a:rPr>
              <a:t>Джастин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 Кан (</a:t>
            </a:r>
            <a:r>
              <a:rPr lang="ru-RU" dirty="0" err="1">
                <a:solidFill>
                  <a:schemeClr val="bg1"/>
                </a:solidFill>
                <a:latin typeface="-apple-system"/>
              </a:rPr>
              <a:t>Justin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-apple-system"/>
              </a:rPr>
              <a:t>Kan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). Он вещал 24 часа в сутки и продвигал концепцию «</a:t>
            </a:r>
            <a:r>
              <a:rPr lang="ru-RU" dirty="0" err="1">
                <a:solidFill>
                  <a:schemeClr val="bg1"/>
                </a:solidFill>
                <a:latin typeface="-apple-system"/>
              </a:rPr>
              <a:t>лайфкастинга</a:t>
            </a:r>
            <a:r>
              <a:rPr lang="ru-RU" dirty="0">
                <a:solidFill>
                  <a:schemeClr val="bg1"/>
                </a:solidFill>
                <a:latin typeface="-apple-system"/>
              </a:rPr>
              <a:t>», то есть круглосуточной трансляции своей жизни на широкую аудиторию.</a:t>
            </a: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s://habrastorage.org/files/3ca/738/396/3ca7383962ef4f48b70f4a0fc17693a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640" y="4149079"/>
            <a:ext cx="4618493" cy="2694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Стрелка: вправо 2">
            <a:hlinkClick r:id="rId3" action="ppaction://hlinksldjump"/>
            <a:extLst>
              <a:ext uri="{FF2B5EF4-FFF2-40B4-BE49-F238E27FC236}">
                <a16:creationId xmlns:a16="http://schemas.microsoft.com/office/drawing/2014/main" id="{EAE11117-73CB-476F-9BE6-E59BFEFA09D6}"/>
              </a:ext>
            </a:extLst>
          </p:cNvPr>
          <p:cNvSpPr/>
          <p:nvPr/>
        </p:nvSpPr>
        <p:spPr>
          <a:xfrm flipH="1">
            <a:off x="11031521" y="211576"/>
            <a:ext cx="64807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1055440" y="320458"/>
            <a:ext cx="2082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-apple-system"/>
              </a:rPr>
              <a:t>Justin.tv</a:t>
            </a:r>
            <a:endParaRPr lang="ru-RU" sz="3600" b="1" dirty="0"/>
          </a:p>
        </p:txBody>
      </p:sp>
    </p:spTree>
    <p:extLst>
      <p:ext uri="{BB962C8B-B14F-4D97-AF65-F5344CB8AC3E}">
        <p14:creationId xmlns:p14="http://schemas.microsoft.com/office/powerpoint/2010/main" val="126594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6122DCF-7110-4CE2-9BD9-485B6A996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5000"/>
                    </a14:imgEffect>
                    <a14:imgEffect>
                      <a14:brightnessContrast bright="-54000" contras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676400" y="172670"/>
            <a:ext cx="10515600" cy="4351338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ru-RU" sz="2400" dirty="0">
                <a:solidFill>
                  <a:schemeClr val="bg1"/>
                </a:solidFill>
                <a:latin typeface="-apple-system"/>
              </a:rPr>
              <a:t>В 2011 году Джастин Кан открыл параллельный проект </a:t>
            </a:r>
            <a:r>
              <a:rPr lang="ru-RU" sz="2400" b="1" dirty="0">
                <a:solidFill>
                  <a:schemeClr val="bg1"/>
                </a:solidFill>
                <a:latin typeface="-apple-system"/>
              </a:rPr>
              <a:t>Twitch.tv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 для трансляции игрового видео и стриминга киберспортивных турниров. В феврале 2014 года компания переименовалась в </a:t>
            </a:r>
            <a:r>
              <a:rPr lang="ru-RU" sz="2400" dirty="0" err="1">
                <a:solidFill>
                  <a:schemeClr val="bg1"/>
                </a:solidFill>
                <a:latin typeface="-apple-system"/>
              </a:rPr>
              <a:t>Twitch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 Interactive. К этому времени сервис </a:t>
            </a:r>
            <a:r>
              <a:rPr lang="ru-RU" sz="2400" dirty="0" err="1">
                <a:solidFill>
                  <a:schemeClr val="bg1"/>
                </a:solidFill>
                <a:latin typeface="-apple-system"/>
              </a:rPr>
              <a:t>Twitch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 стал очень популярен: его ежемесячная аудитория выросла до 45 млн человек, а количество авторов трансляций — 1 млн в месяц.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015172F-5EE6-4012-8581-B4B9FC3BF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32" y="2219387"/>
            <a:ext cx="3868616" cy="217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6BD96FE-9202-465B-B3DF-2C00ADAE3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231" y="2774003"/>
            <a:ext cx="6222238" cy="350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Стрелка: вправо 6">
            <a:hlinkClick r:id="rId6" action="ppaction://hlinksldjump"/>
            <a:extLst>
              <a:ext uri="{FF2B5EF4-FFF2-40B4-BE49-F238E27FC236}">
                <a16:creationId xmlns:a16="http://schemas.microsoft.com/office/drawing/2014/main" id="{FC4B9787-959C-4CD2-B0E7-DDA379B02911}"/>
              </a:ext>
            </a:extLst>
          </p:cNvPr>
          <p:cNvSpPr/>
          <p:nvPr/>
        </p:nvSpPr>
        <p:spPr>
          <a:xfrm flipH="1">
            <a:off x="402796" y="172670"/>
            <a:ext cx="64807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004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>
            <a:extLst>
              <a:ext uri="{FF2B5EF4-FFF2-40B4-BE49-F238E27FC236}">
                <a16:creationId xmlns:a16="http://schemas.microsoft.com/office/drawing/2014/main" id="{B4504B35-6E43-4F1C-AE6C-6A7A69B88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>
              <a:solidFill>
                <a:schemeClr val="bg1"/>
              </a:solidFill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0FCA64D1-649E-4B1F-AA03-1FF7144BF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9000"/>
                    </a14:imgEffect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5A4D0663-0FA8-4D7A-B1A9-412537EFBF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9000"/>
                    </a14:imgEffect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96" t="-24136" r="96" b="58151"/>
          <a:stretch/>
        </p:blipFill>
        <p:spPr bwMode="auto">
          <a:xfrm>
            <a:off x="-96688" y="3658561"/>
            <a:ext cx="12288688" cy="321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8E2E04-840C-42FE-BD05-DB9FD397888F}"/>
              </a:ext>
            </a:extLst>
          </p:cNvPr>
          <p:cNvSpPr txBox="1"/>
          <p:nvPr/>
        </p:nvSpPr>
        <p:spPr>
          <a:xfrm>
            <a:off x="187571" y="670385"/>
            <a:ext cx="615461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25 апреля 2022 года было объявлено о запуске VK Play.</a:t>
            </a:r>
          </a:p>
          <a:p>
            <a:pPr algn="l"/>
            <a:endParaRPr lang="ru-RU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ru-RU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7 сентября 2022 года стало известно, что VK Play выступит издателем компьютерной игры </a:t>
            </a:r>
            <a:r>
              <a:rPr lang="ru-RU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Atomic</a:t>
            </a:r>
            <a:r>
              <a:rPr lang="ru-RU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Heart эксклюзивно для стран СНГ. Издателем игры вне СНГ выступит французская компания Focus Entertainment.</a:t>
            </a:r>
          </a:p>
          <a:p>
            <a:pPr algn="l"/>
            <a:endParaRPr lang="ru-RU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ru-RU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27 сентября 2022 года VK объявила о продаже </a:t>
            </a:r>
            <a:r>
              <a:rPr lang="ru-RU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My.Games</a:t>
            </a:r>
            <a:r>
              <a:rPr lang="ru-RU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для развития VK Play. Стоимость сделки составила 642 миллионов долларов.</a:t>
            </a:r>
          </a:p>
          <a:p>
            <a:pPr algn="l"/>
            <a:endParaRPr lang="ru-RU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ru-RU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VK планирует инвестировать около 300 миллионов рублей в российские игровые студии в период с 2023 по 2024 года. 9 февраля 2023 года было открыто инвестиционное подразделение «VK Play Инвестиции».</a:t>
            </a:r>
          </a:p>
          <a:p>
            <a:pPr algn="l"/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ru-RU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</a:rPr>
              <a:t>Также на этой площадке доступна покупка игр. – Магазин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VK Play</a:t>
            </a:r>
            <a:endParaRPr lang="ru-RU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96A1A22F-E753-46AF-A86F-2CE8E2A08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00" y="9273"/>
            <a:ext cx="4953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Стрелка: вправо 13">
            <a:hlinkClick r:id="rId5" action="ppaction://hlinksldjump"/>
            <a:extLst>
              <a:ext uri="{FF2B5EF4-FFF2-40B4-BE49-F238E27FC236}">
                <a16:creationId xmlns:a16="http://schemas.microsoft.com/office/drawing/2014/main" id="{CC6508DC-48E7-43D9-9F38-28FC9624A087}"/>
              </a:ext>
            </a:extLst>
          </p:cNvPr>
          <p:cNvSpPr/>
          <p:nvPr/>
        </p:nvSpPr>
        <p:spPr>
          <a:xfrm flipH="1">
            <a:off x="224027" y="93414"/>
            <a:ext cx="64807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134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310662" y="19904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bg1"/>
                </a:solidFill>
              </a:rPr>
              <a:t>1988-1994</a:t>
            </a:r>
          </a:p>
          <a:p>
            <a:pPr marL="0" indent="0">
              <a:buNone/>
            </a:pPr>
            <a:r>
              <a:rPr lang="ru-RU" b="1" dirty="0">
                <a:solidFill>
                  <a:schemeClr val="bg1"/>
                </a:solidFill>
              </a:rPr>
              <a:t>Появление легендарных компаний по разработке игр и великих игровых серий, появление цветных 2D игр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Этот период времени ознаменовался резким скачком качества, количества и удешевления стоимости как разработки компьютерных игр, так и персональных компьютеров, причём в последних начали появляться CD-ROM-ы. В играх начал появляться качественный звук, приятная глазу графика и спецэффекты.</a:t>
            </a:r>
          </a:p>
          <a:p>
            <a:pPr marL="0" indent="0">
              <a:buNone/>
            </a:pPr>
            <a:endParaRPr lang="ru-RU" b="1" dirty="0">
              <a:solidFill>
                <a:schemeClr val="bg1"/>
              </a:solidFill>
            </a:endParaRPr>
          </a:p>
        </p:txBody>
      </p:sp>
      <p:pic>
        <p:nvPicPr>
          <p:cNvPr id="2050" name="Picture 2" descr="dune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675" y="3835829"/>
            <a:ext cx="3810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lone in the da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44" y="3835829"/>
            <a:ext cx="3810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Стрелка: вправо 4">
            <a:hlinkClick r:id="rId4" action="ppaction://hlinksldjump"/>
            <a:extLst>
              <a:ext uri="{FF2B5EF4-FFF2-40B4-BE49-F238E27FC236}">
                <a16:creationId xmlns:a16="http://schemas.microsoft.com/office/drawing/2014/main" id="{1B73B778-7EEA-4831-94DE-169541F3DC23}"/>
              </a:ext>
            </a:extLst>
          </p:cNvPr>
          <p:cNvSpPr/>
          <p:nvPr/>
        </p:nvSpPr>
        <p:spPr>
          <a:xfrm flipH="1">
            <a:off x="11031521" y="211576"/>
            <a:ext cx="64807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0602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310662" y="199048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bg1"/>
                </a:solidFill>
              </a:rPr>
              <a:t>История появления 3D в играх, выход первой GTA, NFS, </a:t>
            </a:r>
            <a:r>
              <a:rPr lang="ru-RU" b="1" dirty="0" err="1">
                <a:solidFill>
                  <a:schemeClr val="bg1"/>
                </a:solidFill>
              </a:rPr>
              <a:t>Starcraft</a:t>
            </a:r>
            <a:r>
              <a:rPr lang="ru-RU" b="1" dirty="0">
                <a:solidFill>
                  <a:schemeClr val="bg1"/>
                </a:solidFill>
              </a:rPr>
              <a:t>, </a:t>
            </a:r>
            <a:r>
              <a:rPr lang="ru-RU" b="1" dirty="0" err="1">
                <a:solidFill>
                  <a:schemeClr val="bg1"/>
                </a:solidFill>
              </a:rPr>
              <a:t>Half-Life</a:t>
            </a:r>
            <a:r>
              <a:rPr lang="ru-RU" b="1" dirty="0">
                <a:solidFill>
                  <a:schemeClr val="bg1"/>
                </a:solidFill>
              </a:rPr>
              <a:t>, </a:t>
            </a:r>
            <a:r>
              <a:rPr lang="ru-RU" b="1" dirty="0" err="1">
                <a:solidFill>
                  <a:schemeClr val="bg1"/>
                </a:solidFill>
              </a:rPr>
              <a:t>Unreal</a:t>
            </a:r>
            <a:r>
              <a:rPr lang="ru-RU" b="1" dirty="0">
                <a:solidFill>
                  <a:schemeClr val="bg1"/>
                </a:solidFill>
              </a:rPr>
              <a:t> и </a:t>
            </a:r>
            <a:r>
              <a:rPr lang="ru-RU" b="1" dirty="0" err="1">
                <a:solidFill>
                  <a:schemeClr val="bg1"/>
                </a:solidFill>
              </a:rPr>
              <a:t>Quake</a:t>
            </a:r>
            <a:r>
              <a:rPr lang="ru-RU" b="1" dirty="0">
                <a:solidFill>
                  <a:schemeClr val="bg1"/>
                </a:solidFill>
              </a:rPr>
              <a:t> 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Постепенно 2D игры уходили в прошлое - их место понемногу занимали игры с более реалистичной 3D графикой. Появились 32 </a:t>
            </a:r>
            <a:r>
              <a:rPr lang="ru-RU" dirty="0" err="1">
                <a:solidFill>
                  <a:schemeClr val="bg1"/>
                </a:solidFill>
              </a:rPr>
              <a:t>bit</a:t>
            </a:r>
            <a:r>
              <a:rPr lang="ru-RU" dirty="0">
                <a:solidFill>
                  <a:schemeClr val="bg1"/>
                </a:solidFill>
              </a:rPr>
              <a:t> процессоры. Знаковым стал выход в 1993 году </a:t>
            </a:r>
            <a:r>
              <a:rPr lang="ru-RU" dirty="0" err="1">
                <a:solidFill>
                  <a:schemeClr val="bg1"/>
                </a:solidFill>
              </a:rPr>
              <a:t>Atari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Jaguar</a:t>
            </a:r>
            <a:r>
              <a:rPr lang="ru-RU" dirty="0">
                <a:solidFill>
                  <a:schemeClr val="bg1"/>
                </a:solidFill>
              </a:rPr>
              <a:t>, через год после которого на рынок вышли </a:t>
            </a:r>
            <a:r>
              <a:rPr lang="ru-RU" dirty="0" err="1">
                <a:solidFill>
                  <a:schemeClr val="bg1"/>
                </a:solidFill>
              </a:rPr>
              <a:t>Sony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PlayStation</a:t>
            </a:r>
            <a:r>
              <a:rPr lang="ru-RU" dirty="0">
                <a:solidFill>
                  <a:schemeClr val="bg1"/>
                </a:solidFill>
              </a:rPr>
              <a:t> и </a:t>
            </a:r>
            <a:r>
              <a:rPr lang="ru-RU" dirty="0" err="1">
                <a:solidFill>
                  <a:schemeClr val="bg1"/>
                </a:solidFill>
              </a:rPr>
              <a:t>Sega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Saturn</a:t>
            </a:r>
            <a:r>
              <a:rPr lang="ru-RU" dirty="0">
                <a:solidFill>
                  <a:schemeClr val="bg1"/>
                </a:solidFill>
              </a:rPr>
              <a:t>. Игр стало ещё больше - вдобавок с вышедшим прежде играм, многие из которых стали культовыми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появились игры </a:t>
            </a:r>
            <a:r>
              <a:rPr lang="ru-RU" dirty="0" err="1">
                <a:solidFill>
                  <a:schemeClr val="bg1"/>
                </a:solidFill>
              </a:rPr>
              <a:t>Tekken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ru-RU" dirty="0" err="1">
                <a:solidFill>
                  <a:schemeClr val="bg1"/>
                </a:solidFill>
              </a:rPr>
              <a:t>Resident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Evil</a:t>
            </a:r>
            <a:r>
              <a:rPr lang="ru-RU" dirty="0">
                <a:solidFill>
                  <a:schemeClr val="bg1"/>
                </a:solidFill>
              </a:rPr>
              <a:t>, Silent Hill, GTA, </a:t>
            </a:r>
            <a:r>
              <a:rPr lang="ru-RU" dirty="0" err="1">
                <a:solidFill>
                  <a:schemeClr val="bg1"/>
                </a:solidFill>
              </a:rPr>
              <a:t>Need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for</a:t>
            </a:r>
            <a:r>
              <a:rPr lang="ru-RU" dirty="0">
                <a:solidFill>
                  <a:schemeClr val="bg1"/>
                </a:solidFill>
              </a:rPr>
              <a:t> Speed, </a:t>
            </a:r>
            <a:r>
              <a:rPr lang="ru-RU" dirty="0" err="1">
                <a:solidFill>
                  <a:schemeClr val="bg1"/>
                </a:solidFill>
              </a:rPr>
              <a:t>Starcraft</a:t>
            </a:r>
            <a:r>
              <a:rPr lang="ru-RU" dirty="0">
                <a:solidFill>
                  <a:schemeClr val="bg1"/>
                </a:solidFill>
              </a:rPr>
              <a:t>, Half-Life и т.д. На рынке консолей продолжали бороться трое - Sony, Nintendo и </a:t>
            </a:r>
            <a:r>
              <a:rPr lang="ru-RU" dirty="0" err="1">
                <a:solidFill>
                  <a:schemeClr val="bg1"/>
                </a:solidFill>
              </a:rPr>
              <a:t>Sega</a:t>
            </a:r>
            <a:r>
              <a:rPr lang="ru-RU" dirty="0">
                <a:solidFill>
                  <a:schemeClr val="bg1"/>
                </a:solidFill>
              </a:rPr>
              <a:t>. У </a:t>
            </a:r>
            <a:r>
              <a:rPr lang="ru-RU" dirty="0" err="1">
                <a:solidFill>
                  <a:schemeClr val="bg1"/>
                </a:solidFill>
              </a:rPr>
              <a:t>пк-видеоускорителей</a:t>
            </a:r>
            <a:r>
              <a:rPr lang="ru-RU" dirty="0">
                <a:solidFill>
                  <a:schemeClr val="bg1"/>
                </a:solidFill>
              </a:rPr>
              <a:t> появились стандарты </a:t>
            </a:r>
            <a:r>
              <a:rPr lang="ru-RU" dirty="0" err="1">
                <a:solidFill>
                  <a:schemeClr val="bg1"/>
                </a:solidFill>
              </a:rPr>
              <a:t>DirectX</a:t>
            </a:r>
            <a:r>
              <a:rPr lang="ru-RU" dirty="0">
                <a:solidFill>
                  <a:schemeClr val="bg1"/>
                </a:solidFill>
              </a:rPr>
              <a:t> и </a:t>
            </a:r>
            <a:r>
              <a:rPr lang="ru-RU" dirty="0" err="1">
                <a:solidFill>
                  <a:schemeClr val="bg1"/>
                </a:solidFill>
              </a:rPr>
              <a:t>OpenGL</a:t>
            </a:r>
            <a:r>
              <a:rPr lang="ru-RU" dirty="0">
                <a:solidFill>
                  <a:schemeClr val="bg1"/>
                </a:solidFill>
              </a:rPr>
              <a:t> - и, как следствие этого события, </a:t>
            </a:r>
            <a:r>
              <a:rPr lang="ru-RU" dirty="0" err="1">
                <a:solidFill>
                  <a:schemeClr val="bg1"/>
                </a:solidFill>
              </a:rPr>
              <a:t>шутеры</a:t>
            </a:r>
            <a:r>
              <a:rPr lang="ru-RU" dirty="0">
                <a:solidFill>
                  <a:schemeClr val="bg1"/>
                </a:solidFill>
              </a:rPr>
              <a:t> от первого лица </a:t>
            </a:r>
            <a:r>
              <a:rPr lang="ru-RU" dirty="0" err="1">
                <a:solidFill>
                  <a:schemeClr val="bg1"/>
                </a:solidFill>
              </a:rPr>
              <a:t>Unreal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ru-RU" dirty="0" err="1">
                <a:solidFill>
                  <a:schemeClr val="bg1"/>
                </a:solidFill>
              </a:rPr>
              <a:t>Quake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en-US" dirty="0">
                <a:solidFill>
                  <a:schemeClr val="bg1"/>
                </a:solidFill>
              </a:rPr>
              <a:t>Doom </a:t>
            </a:r>
            <a:r>
              <a:rPr lang="ru-RU" dirty="0">
                <a:solidFill>
                  <a:schemeClr val="bg1"/>
                </a:solidFill>
              </a:rPr>
              <a:t>и т.д. </a:t>
            </a: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6530B90-E4CA-48A7-9620-78CA18312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64" y="3908855"/>
            <a:ext cx="4943872" cy="278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AC6DF96-1B60-4FEA-B44E-D0DE8E978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512" y="4389592"/>
            <a:ext cx="4102425" cy="230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Стрелка: вправо 4">
            <a:hlinkClick r:id="rId4" action="ppaction://hlinksldjump"/>
            <a:extLst>
              <a:ext uri="{FF2B5EF4-FFF2-40B4-BE49-F238E27FC236}">
                <a16:creationId xmlns:a16="http://schemas.microsoft.com/office/drawing/2014/main" id="{63E8413B-2EE9-44B6-B4A5-5364EACAD223}"/>
              </a:ext>
            </a:extLst>
          </p:cNvPr>
          <p:cNvSpPr/>
          <p:nvPr/>
        </p:nvSpPr>
        <p:spPr>
          <a:xfrm flipH="1">
            <a:off x="11031521" y="211576"/>
            <a:ext cx="64807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0656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310662" y="19904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bg1"/>
                </a:solidFill>
              </a:rPr>
              <a:t>История развития игр в двухтысячных, появление ATI, AMD и </a:t>
            </a:r>
            <a:r>
              <a:rPr lang="ru-RU" b="1" dirty="0" err="1">
                <a:solidFill>
                  <a:schemeClr val="bg1"/>
                </a:solidFill>
              </a:rPr>
              <a:t>NVidia</a:t>
            </a:r>
            <a:endParaRPr lang="ru-RU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В 1998 году вышла мощная консоль </a:t>
            </a:r>
            <a:r>
              <a:rPr lang="ru-RU" dirty="0" err="1">
                <a:solidFill>
                  <a:schemeClr val="bg1"/>
                </a:solidFill>
              </a:rPr>
              <a:t>Sega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Dreamcast</a:t>
            </a:r>
            <a:r>
              <a:rPr lang="ru-RU" dirty="0">
                <a:solidFill>
                  <a:schemeClr val="bg1"/>
                </a:solidFill>
              </a:rPr>
              <a:t>, которая из-за ряда причин не смогла прочно укрепиться на рынке и вскоре свалилась с него, утащив за собой и своего создателя, </a:t>
            </a:r>
            <a:r>
              <a:rPr lang="ru-RU" dirty="0" err="1">
                <a:solidFill>
                  <a:schemeClr val="bg1"/>
                </a:solidFill>
              </a:rPr>
              <a:t>Sega</a:t>
            </a:r>
            <a:r>
              <a:rPr lang="ru-RU" dirty="0">
                <a:solidFill>
                  <a:schemeClr val="bg1"/>
                </a:solidFill>
              </a:rPr>
              <a:t>. </a:t>
            </a:r>
            <a:r>
              <a:rPr lang="ru-RU" dirty="0" err="1">
                <a:solidFill>
                  <a:schemeClr val="bg1"/>
                </a:solidFill>
              </a:rPr>
              <a:t>Sony</a:t>
            </a:r>
            <a:r>
              <a:rPr lang="ru-RU" dirty="0">
                <a:solidFill>
                  <a:schemeClr val="bg1"/>
                </a:solidFill>
              </a:rPr>
              <a:t> и </a:t>
            </a:r>
            <a:r>
              <a:rPr lang="ru-RU" dirty="0" err="1">
                <a:solidFill>
                  <a:schemeClr val="bg1"/>
                </a:solidFill>
              </a:rPr>
              <a:t>Nintendo</a:t>
            </a:r>
            <a:r>
              <a:rPr lang="ru-RU" dirty="0">
                <a:solidFill>
                  <a:schemeClr val="bg1"/>
                </a:solidFill>
              </a:rPr>
              <a:t> закрепились на рынке с помощью, соотв.: </a:t>
            </a:r>
            <a:r>
              <a:rPr lang="ru-RU" dirty="0" err="1">
                <a:solidFill>
                  <a:schemeClr val="bg1"/>
                </a:solidFill>
              </a:rPr>
              <a:t>PlayStation</a:t>
            </a:r>
            <a:r>
              <a:rPr lang="ru-RU" dirty="0">
                <a:solidFill>
                  <a:schemeClr val="bg1"/>
                </a:solidFill>
              </a:rPr>
              <a:t> 2 и </a:t>
            </a:r>
            <a:r>
              <a:rPr lang="ru-RU" dirty="0" err="1">
                <a:solidFill>
                  <a:schemeClr val="bg1"/>
                </a:solidFill>
              </a:rPr>
              <a:t>Game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Cube</a:t>
            </a:r>
            <a:r>
              <a:rPr lang="ru-RU" dirty="0">
                <a:solidFill>
                  <a:schemeClr val="bg1"/>
                </a:solidFill>
              </a:rPr>
              <a:t>. </a:t>
            </a:r>
            <a:r>
              <a:rPr lang="ru-RU" dirty="0" err="1">
                <a:solidFill>
                  <a:schemeClr val="bg1"/>
                </a:solidFill>
              </a:rPr>
              <a:t>Microsoft</a:t>
            </a:r>
            <a:r>
              <a:rPr lang="ru-RU" dirty="0">
                <a:solidFill>
                  <a:schemeClr val="bg1"/>
                </a:solidFill>
              </a:rPr>
              <a:t> тоже решила вставить свои пять копеек и выпустила в 2001 году свою первую консоль </a:t>
            </a:r>
            <a:r>
              <a:rPr lang="ru-RU" dirty="0" err="1">
                <a:solidFill>
                  <a:schemeClr val="bg1"/>
                </a:solidFill>
              </a:rPr>
              <a:t>Xbox</a:t>
            </a:r>
            <a:r>
              <a:rPr lang="ru-RU" dirty="0">
                <a:solidFill>
                  <a:schemeClr val="bg1"/>
                </a:solidFill>
              </a:rPr>
              <a:t>. В то же время стали развиваться игры на мобильных телефонах, в большинстве своём - на платформах </a:t>
            </a:r>
            <a:r>
              <a:rPr lang="ru-RU" dirty="0" err="1">
                <a:solidFill>
                  <a:schemeClr val="bg1"/>
                </a:solidFill>
              </a:rPr>
              <a:t>Symbian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ru-RU" dirty="0" err="1">
                <a:solidFill>
                  <a:schemeClr val="bg1"/>
                </a:solidFill>
              </a:rPr>
              <a:t>Java</a:t>
            </a:r>
            <a:r>
              <a:rPr lang="ru-RU" dirty="0">
                <a:solidFill>
                  <a:schemeClr val="bg1"/>
                </a:solidFill>
              </a:rPr>
              <a:t> и </a:t>
            </a:r>
            <a:r>
              <a:rPr lang="ru-RU" dirty="0" err="1">
                <a:solidFill>
                  <a:schemeClr val="bg1"/>
                </a:solidFill>
              </a:rPr>
              <a:t>Windows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Mobile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Стрелка: вправо 2">
            <a:hlinkClick r:id="rId2" action="ppaction://hlinksldjump"/>
            <a:extLst>
              <a:ext uri="{FF2B5EF4-FFF2-40B4-BE49-F238E27FC236}">
                <a16:creationId xmlns:a16="http://schemas.microsoft.com/office/drawing/2014/main" id="{53C1FB22-77C2-4AF5-A843-577DD853A05D}"/>
              </a:ext>
            </a:extLst>
          </p:cNvPr>
          <p:cNvSpPr/>
          <p:nvPr/>
        </p:nvSpPr>
        <p:spPr>
          <a:xfrm flipH="1">
            <a:off x="11031521" y="211576"/>
            <a:ext cx="64807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209584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953</Words>
  <Application>Microsoft Office PowerPoint</Application>
  <PresentationFormat>Широкоэкранный</PresentationFormat>
  <Paragraphs>93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7" baseType="lpstr">
      <vt:lpstr>-apple-system</vt:lpstr>
      <vt:lpstr>Arial</vt:lpstr>
      <vt:lpstr>Calibri</vt:lpstr>
      <vt:lpstr>Calibri Light</vt:lpstr>
      <vt:lpstr>museo sans cyrl</vt:lpstr>
      <vt:lpstr>YS Text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UserCITiS</dc:creator>
  <cp:lastModifiedBy>Буц Игорь</cp:lastModifiedBy>
  <cp:revision>123</cp:revision>
  <dcterms:created xsi:type="dcterms:W3CDTF">2024-02-19T07:08:45Z</dcterms:created>
  <dcterms:modified xsi:type="dcterms:W3CDTF">2024-02-29T08:09:23Z</dcterms:modified>
</cp:coreProperties>
</file>